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 id="2147483658" r:id="rId4"/>
    <p:sldMasterId id="2147483663" r:id="rId5"/>
    <p:sldMasterId id="2147483668" r:id="rId6"/>
    <p:sldMasterId id="2147483673" r:id="rId7"/>
    <p:sldMasterId id="2147483678" r:id="rId8"/>
    <p:sldMasterId id="2147483683" r:id="rId9"/>
    <p:sldMasterId id="2147483688" r:id="rId10"/>
    <p:sldMasterId id="2147483693" r:id="rId11"/>
    <p:sldMasterId id="2147483698" r:id="rId12"/>
    <p:sldMasterId id="2147483703" r:id="rId13"/>
    <p:sldMasterId id="2147483708" r:id="rId14"/>
    <p:sldMasterId id="2147483713" r:id="rId15"/>
    <p:sldMasterId id="2147483718" r:id="rId16"/>
    <p:sldMasterId id="2147483723" r:id="rId17"/>
    <p:sldMasterId id="2147483728" r:id="rId18"/>
    <p:sldMasterId id="2147483733" r:id="rId19"/>
    <p:sldMasterId id="2147483738" r:id="rId20"/>
    <p:sldMasterId id="2147483743" r:id="rId21"/>
    <p:sldMasterId id="2147483748" r:id="rId22"/>
    <p:sldMasterId id="2147483753" r:id="rId23"/>
    <p:sldMasterId id="2147483758" r:id="rId24"/>
    <p:sldMasterId id="2147483763" r:id="rId25"/>
    <p:sldMasterId id="2147483768" r:id="rId26"/>
    <p:sldMasterId id="2147483773" r:id="rId27"/>
    <p:sldMasterId id="2147483778" r:id="rId28"/>
    <p:sldMasterId id="2147483783" r:id="rId29"/>
    <p:sldMasterId id="2147483788" r:id="rId30"/>
    <p:sldMasterId id="2147483793" r:id="rId31"/>
    <p:sldMasterId id="2147483798" r:id="rId32"/>
    <p:sldMasterId id="2147483803" r:id="rId33"/>
    <p:sldMasterId id="2147483808" r:id="rId34"/>
    <p:sldMasterId id="2147483813" r:id="rId35"/>
    <p:sldMasterId id="2147483818" r:id="rId36"/>
    <p:sldMasterId id="2147483823" r:id="rId37"/>
    <p:sldMasterId id="2147483828" r:id="rId38"/>
    <p:sldMasterId id="2147483833" r:id="rId39"/>
    <p:sldMasterId id="2147483838" r:id="rId40"/>
    <p:sldMasterId id="2147483843" r:id="rId41"/>
    <p:sldMasterId id="2147483848" r:id="rId42"/>
  </p:sldMasterIdLst>
  <p:notesMasterIdLst>
    <p:notesMasterId r:id="rId44"/>
  </p:notesMasterIdLst>
  <p:sldIdLst>
    <p:sldId id="256" r:id="rId43"/>
    <p:sldId id="257" r:id="rId45"/>
    <p:sldId id="258" r:id="rId46"/>
    <p:sldId id="299" r:id="rId47"/>
    <p:sldId id="298" r:id="rId48"/>
    <p:sldId id="300" r:id="rId49"/>
    <p:sldId id="301" r:id="rId50"/>
    <p:sldId id="302" r:id="rId51"/>
    <p:sldId id="303" r:id="rId52"/>
    <p:sldId id="304" r:id="rId53"/>
    <p:sldId id="305" r:id="rId54"/>
    <p:sldId id="289"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Lst>
  <p:sldSz cx="9144000" cy="5143500" type="screen16x9"/>
  <p:notesSz cx="6858000" cy="9144000"/>
  <p:custDataLst>
    <p:tags r:id="rId10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2" userDrawn="1">
          <p15:clr>
            <a:srgbClr val="A4A3A4"/>
          </p15:clr>
        </p15:guide>
        <p15:guide id="2" pos="291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y c" initials="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F3D1F"/>
    <a:srgbClr val="A66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6" autoAdjust="0"/>
    <p:restoredTop sz="94660"/>
  </p:normalViewPr>
  <p:slideViewPr>
    <p:cSldViewPr showGuides="1">
      <p:cViewPr varScale="1">
        <p:scale>
          <a:sx n="142" d="100"/>
          <a:sy n="142" d="100"/>
        </p:scale>
        <p:origin x="720" y="120"/>
      </p:cViewPr>
      <p:guideLst>
        <p:guide orient="horz" pos="1622"/>
        <p:guide pos="2913"/>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commentAuthors" Target="commentAuthors.xml"/><Relationship Id="rId98" Type="http://schemas.openxmlformats.org/officeDocument/2006/relationships/tableStyles" Target="tableStyles.xml"/><Relationship Id="rId97" Type="http://schemas.openxmlformats.org/officeDocument/2006/relationships/viewProps" Target="viewProps.xml"/><Relationship Id="rId96" Type="http://schemas.openxmlformats.org/officeDocument/2006/relationships/presProps" Target="presProps.xml"/><Relationship Id="rId95" Type="http://schemas.openxmlformats.org/officeDocument/2006/relationships/slide" Target="slides/slide52.xml"/><Relationship Id="rId94" Type="http://schemas.openxmlformats.org/officeDocument/2006/relationships/slide" Target="slides/slide51.xml"/><Relationship Id="rId93" Type="http://schemas.openxmlformats.org/officeDocument/2006/relationships/slide" Target="slides/slide50.xml"/><Relationship Id="rId92" Type="http://schemas.openxmlformats.org/officeDocument/2006/relationships/slide" Target="slides/slide49.xml"/><Relationship Id="rId91" Type="http://schemas.openxmlformats.org/officeDocument/2006/relationships/slide" Target="slides/slide48.xml"/><Relationship Id="rId90" Type="http://schemas.openxmlformats.org/officeDocument/2006/relationships/slide" Target="slides/slide47.xml"/><Relationship Id="rId9" Type="http://schemas.openxmlformats.org/officeDocument/2006/relationships/slideMaster" Target="slideMasters/slideMaster8.xml"/><Relationship Id="rId89" Type="http://schemas.openxmlformats.org/officeDocument/2006/relationships/slide" Target="slides/slide46.xml"/><Relationship Id="rId88" Type="http://schemas.openxmlformats.org/officeDocument/2006/relationships/slide" Target="slides/slide45.xml"/><Relationship Id="rId87" Type="http://schemas.openxmlformats.org/officeDocument/2006/relationships/slide" Target="slides/slide44.xml"/><Relationship Id="rId86" Type="http://schemas.openxmlformats.org/officeDocument/2006/relationships/slide" Target="slides/slide43.xml"/><Relationship Id="rId85" Type="http://schemas.openxmlformats.org/officeDocument/2006/relationships/slide" Target="slides/slide42.xml"/><Relationship Id="rId84" Type="http://schemas.openxmlformats.org/officeDocument/2006/relationships/slide" Target="slides/slide41.xml"/><Relationship Id="rId83" Type="http://schemas.openxmlformats.org/officeDocument/2006/relationships/slide" Target="slides/slide40.xml"/><Relationship Id="rId82" Type="http://schemas.openxmlformats.org/officeDocument/2006/relationships/slide" Target="slides/slide39.xml"/><Relationship Id="rId81" Type="http://schemas.openxmlformats.org/officeDocument/2006/relationships/slide" Target="slides/slide38.xml"/><Relationship Id="rId80" Type="http://schemas.openxmlformats.org/officeDocument/2006/relationships/slide" Target="slides/slide37.xml"/><Relationship Id="rId8" Type="http://schemas.openxmlformats.org/officeDocument/2006/relationships/slideMaster" Target="slideMasters/slideMaster7.xml"/><Relationship Id="rId79" Type="http://schemas.openxmlformats.org/officeDocument/2006/relationships/slide" Target="slides/slide36.xml"/><Relationship Id="rId78" Type="http://schemas.openxmlformats.org/officeDocument/2006/relationships/slide" Target="slides/slide35.xml"/><Relationship Id="rId77" Type="http://schemas.openxmlformats.org/officeDocument/2006/relationships/slide" Target="slides/slide34.xml"/><Relationship Id="rId76" Type="http://schemas.openxmlformats.org/officeDocument/2006/relationships/slide" Target="slides/slide33.xml"/><Relationship Id="rId75" Type="http://schemas.openxmlformats.org/officeDocument/2006/relationships/slide" Target="slides/slide32.xml"/><Relationship Id="rId74" Type="http://schemas.openxmlformats.org/officeDocument/2006/relationships/slide" Target="slides/slide31.xml"/><Relationship Id="rId73" Type="http://schemas.openxmlformats.org/officeDocument/2006/relationships/slide" Target="slides/slide30.xml"/><Relationship Id="rId72" Type="http://schemas.openxmlformats.org/officeDocument/2006/relationships/slide" Target="slides/slide29.xml"/><Relationship Id="rId71" Type="http://schemas.openxmlformats.org/officeDocument/2006/relationships/slide" Target="slides/slide28.xml"/><Relationship Id="rId70" Type="http://schemas.openxmlformats.org/officeDocument/2006/relationships/slide" Target="slides/slide27.xml"/><Relationship Id="rId7" Type="http://schemas.openxmlformats.org/officeDocument/2006/relationships/slideMaster" Target="slideMasters/slideMaster6.xml"/><Relationship Id="rId69" Type="http://schemas.openxmlformats.org/officeDocument/2006/relationships/slide" Target="slides/slide26.xml"/><Relationship Id="rId68" Type="http://schemas.openxmlformats.org/officeDocument/2006/relationships/slide" Target="slides/slide25.xml"/><Relationship Id="rId67" Type="http://schemas.openxmlformats.org/officeDocument/2006/relationships/slide" Target="slides/slide24.xml"/><Relationship Id="rId66" Type="http://schemas.openxmlformats.org/officeDocument/2006/relationships/slide" Target="slides/slide23.xml"/><Relationship Id="rId65" Type="http://schemas.openxmlformats.org/officeDocument/2006/relationships/slide" Target="slides/slide22.xml"/><Relationship Id="rId64" Type="http://schemas.openxmlformats.org/officeDocument/2006/relationships/slide" Target="slides/slide21.xml"/><Relationship Id="rId63" Type="http://schemas.openxmlformats.org/officeDocument/2006/relationships/slide" Target="slides/slide20.xml"/><Relationship Id="rId62" Type="http://schemas.openxmlformats.org/officeDocument/2006/relationships/slide" Target="slides/slide19.xml"/><Relationship Id="rId61" Type="http://schemas.openxmlformats.org/officeDocument/2006/relationships/slide" Target="slides/slide18.xml"/><Relationship Id="rId60" Type="http://schemas.openxmlformats.org/officeDocument/2006/relationships/slide" Target="slides/slide17.xml"/><Relationship Id="rId6" Type="http://schemas.openxmlformats.org/officeDocument/2006/relationships/slideMaster" Target="slideMasters/slideMaster5.xml"/><Relationship Id="rId59" Type="http://schemas.openxmlformats.org/officeDocument/2006/relationships/slide" Target="slides/slide16.xml"/><Relationship Id="rId58" Type="http://schemas.openxmlformats.org/officeDocument/2006/relationships/slide" Target="slides/slide15.xml"/><Relationship Id="rId57" Type="http://schemas.openxmlformats.org/officeDocument/2006/relationships/slide" Target="slides/slide14.xml"/><Relationship Id="rId56" Type="http://schemas.openxmlformats.org/officeDocument/2006/relationships/slide" Target="slides/slide13.xml"/><Relationship Id="rId55" Type="http://schemas.openxmlformats.org/officeDocument/2006/relationships/slide" Target="slides/slide12.xml"/><Relationship Id="rId54" Type="http://schemas.openxmlformats.org/officeDocument/2006/relationships/slide" Target="slides/slide11.xml"/><Relationship Id="rId53" Type="http://schemas.openxmlformats.org/officeDocument/2006/relationships/slide" Target="slides/slide10.xml"/><Relationship Id="rId52" Type="http://schemas.openxmlformats.org/officeDocument/2006/relationships/slide" Target="slides/slide9.xml"/><Relationship Id="rId51" Type="http://schemas.openxmlformats.org/officeDocument/2006/relationships/slide" Target="slides/slide8.xml"/><Relationship Id="rId50" Type="http://schemas.openxmlformats.org/officeDocument/2006/relationships/slide" Target="slides/slide7.xml"/><Relationship Id="rId5" Type="http://schemas.openxmlformats.org/officeDocument/2006/relationships/slideMaster" Target="slideMasters/slideMaster4.xml"/><Relationship Id="rId49" Type="http://schemas.openxmlformats.org/officeDocument/2006/relationships/slide" Target="slides/slide6.xml"/><Relationship Id="rId48" Type="http://schemas.openxmlformats.org/officeDocument/2006/relationships/slide" Target="slides/slide5.xml"/><Relationship Id="rId47" Type="http://schemas.openxmlformats.org/officeDocument/2006/relationships/slide" Target="slides/slide4.xml"/><Relationship Id="rId46" Type="http://schemas.openxmlformats.org/officeDocument/2006/relationships/slide" Target="slides/slide3.xml"/><Relationship Id="rId45" Type="http://schemas.openxmlformats.org/officeDocument/2006/relationships/slide" Target="slides/slide2.xml"/><Relationship Id="rId44" Type="http://schemas.openxmlformats.org/officeDocument/2006/relationships/notesMaster" Target="notesMasters/notesMaster1.xml"/><Relationship Id="rId43" Type="http://schemas.openxmlformats.org/officeDocument/2006/relationships/slide" Target="slides/slide1.xml"/><Relationship Id="rId42" Type="http://schemas.openxmlformats.org/officeDocument/2006/relationships/slideMaster" Target="slideMasters/slideMaster4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0" Type="http://schemas.openxmlformats.org/officeDocument/2006/relationships/tags" Target="tags/tag3.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CA836B-E019-4F85-BD59-1999BAD89CB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0AA08A-BBEF-4BDD-B406-08A15E9DBB3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0AA08A-BBEF-4BDD-B406-08A15E9DBB3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9.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4742" y="153125"/>
            <a:ext cx="777474" cy="565757"/>
          </a:xfrm>
          <a:prstGeom prst="rect">
            <a:avLst/>
          </a:prstGeom>
        </p:spPr>
      </p:pic>
      <p:sp>
        <p:nvSpPr>
          <p:cNvPr id="9" name="矩形 8"/>
          <p:cNvSpPr/>
          <p:nvPr userDrawn="1"/>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Picture 2" descr="C:\Users\Administrator\Desktop\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96" r="9606" b="29602"/>
          <a:stretch>
            <a:fillRect/>
          </a:stretch>
        </p:blipFill>
        <p:spPr bwMode="auto">
          <a:xfrm>
            <a:off x="0" y="11731"/>
            <a:ext cx="9144000" cy="51317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descr="资源库新logo-1"/>
          <p:cNvPicPr>
            <a:picLocks noChangeAspect="1"/>
          </p:cNvPicPr>
          <p:nvPr userDrawn="1"/>
        </p:nvPicPr>
        <p:blipFill>
          <a:blip r:embed="rId3"/>
          <a:stretch>
            <a:fillRect/>
          </a:stretch>
        </p:blipFill>
        <p:spPr>
          <a:xfrm>
            <a:off x="8172450" y="123190"/>
            <a:ext cx="759111" cy="565200"/>
          </a:xfrm>
          <a:prstGeom prst="rect">
            <a:avLst/>
          </a:prstGeom>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5" Type="http://schemas.openxmlformats.org/officeDocument/2006/relationships/theme" Target="../theme/theme10.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_rels/slideMaster11.xml.rels><?xml version="1.0" encoding="UTF-8" standalone="yes"?>
<Relationships xmlns="http://schemas.openxmlformats.org/package/2006/relationships"><Relationship Id="rId5" Type="http://schemas.openxmlformats.org/officeDocument/2006/relationships/theme" Target="../theme/theme11.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_rels/slideMaster12.xml.rels><?xml version="1.0" encoding="UTF-8" standalone="yes"?>
<Relationships xmlns="http://schemas.openxmlformats.org/package/2006/relationships"><Relationship Id="rId5" Type="http://schemas.openxmlformats.org/officeDocument/2006/relationships/theme" Target="../theme/theme12.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s>
</file>

<file path=ppt/slideMasters/_rels/slideMaster13.xml.rels><?xml version="1.0" encoding="UTF-8" standalone="yes"?>
<Relationships xmlns="http://schemas.openxmlformats.org/package/2006/relationships"><Relationship Id="rId5" Type="http://schemas.openxmlformats.org/officeDocument/2006/relationships/theme" Target="../theme/theme1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s>
</file>

<file path=ppt/slideMasters/_rels/slideMaster14.xml.rels><?xml version="1.0" encoding="UTF-8" standalone="yes"?>
<Relationships xmlns="http://schemas.openxmlformats.org/package/2006/relationships"><Relationship Id="rId5" Type="http://schemas.openxmlformats.org/officeDocument/2006/relationships/theme" Target="../theme/theme14.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15.xml.rels><?xml version="1.0" encoding="UTF-8" standalone="yes"?>
<Relationships xmlns="http://schemas.openxmlformats.org/package/2006/relationships"><Relationship Id="rId5" Type="http://schemas.openxmlformats.org/officeDocument/2006/relationships/theme" Target="../theme/theme15.xml"/><Relationship Id="rId4" Type="http://schemas.openxmlformats.org/officeDocument/2006/relationships/slideLayout" Target="../slideLayouts/slideLayout60.xml"/><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_rels/slideMaster16.xml.rels><?xml version="1.0" encoding="UTF-8" standalone="yes"?>
<Relationships xmlns="http://schemas.openxmlformats.org/package/2006/relationships"><Relationship Id="rId5" Type="http://schemas.openxmlformats.org/officeDocument/2006/relationships/theme" Target="../theme/theme16.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s>
</file>

<file path=ppt/slideMasters/_rels/slideMaster17.xml.rels><?xml version="1.0" encoding="UTF-8" standalone="yes"?>
<Relationships xmlns="http://schemas.openxmlformats.org/package/2006/relationships"><Relationship Id="rId5" Type="http://schemas.openxmlformats.org/officeDocument/2006/relationships/theme" Target="../theme/theme17.xml"/><Relationship Id="rId4" Type="http://schemas.openxmlformats.org/officeDocument/2006/relationships/slideLayout" Target="../slideLayouts/slideLayout68.xml"/><Relationship Id="rId3" Type="http://schemas.openxmlformats.org/officeDocument/2006/relationships/slideLayout" Target="../slideLayouts/slideLayout67.xml"/><Relationship Id="rId2" Type="http://schemas.openxmlformats.org/officeDocument/2006/relationships/slideLayout" Target="../slideLayouts/slideLayout66.xml"/><Relationship Id="rId1" Type="http://schemas.openxmlformats.org/officeDocument/2006/relationships/slideLayout" Target="../slideLayouts/slideLayout65.xml"/></Relationships>
</file>

<file path=ppt/slideMasters/_rels/slideMaster18.xml.rels><?xml version="1.0" encoding="UTF-8" standalone="yes"?>
<Relationships xmlns="http://schemas.openxmlformats.org/package/2006/relationships"><Relationship Id="rId5" Type="http://schemas.openxmlformats.org/officeDocument/2006/relationships/theme" Target="../theme/theme18.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s>
</file>

<file path=ppt/slideMasters/_rels/slideMaster19.xml.rels><?xml version="1.0" encoding="UTF-8" standalone="yes"?>
<Relationships xmlns="http://schemas.openxmlformats.org/package/2006/relationships"><Relationship Id="rId5" Type="http://schemas.openxmlformats.org/officeDocument/2006/relationships/theme" Target="../theme/theme19.xml"/><Relationship Id="rId4" Type="http://schemas.openxmlformats.org/officeDocument/2006/relationships/slideLayout" Target="../slideLayouts/slideLayout76.xml"/><Relationship Id="rId3" Type="http://schemas.openxmlformats.org/officeDocument/2006/relationships/slideLayout" Target="../slideLayouts/slideLayout75.xml"/><Relationship Id="rId2" Type="http://schemas.openxmlformats.org/officeDocument/2006/relationships/slideLayout" Target="../slideLayouts/slideLayout74.xml"/><Relationship Id="rId1" Type="http://schemas.openxmlformats.org/officeDocument/2006/relationships/slideLayout" Target="../slideLayouts/slideLayout73.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20.xml.rels><?xml version="1.0" encoding="UTF-8" standalone="yes"?>
<Relationships xmlns="http://schemas.openxmlformats.org/package/2006/relationships"><Relationship Id="rId5" Type="http://schemas.openxmlformats.org/officeDocument/2006/relationships/theme" Target="../theme/theme20.xml"/><Relationship Id="rId4" Type="http://schemas.openxmlformats.org/officeDocument/2006/relationships/slideLayout" Target="../slideLayouts/slideLayout80.xml"/><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s>
</file>

<file path=ppt/slideMasters/_rels/slideMaster21.xml.rels><?xml version="1.0" encoding="UTF-8" standalone="yes"?>
<Relationships xmlns="http://schemas.openxmlformats.org/package/2006/relationships"><Relationship Id="rId5" Type="http://schemas.openxmlformats.org/officeDocument/2006/relationships/theme" Target="../theme/theme21.xml"/><Relationship Id="rId4" Type="http://schemas.openxmlformats.org/officeDocument/2006/relationships/slideLayout" Target="../slideLayouts/slideLayout84.xml"/><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s>
</file>

<file path=ppt/slideMasters/_rels/slideMaster22.xml.rels><?xml version="1.0" encoding="UTF-8" standalone="yes"?>
<Relationships xmlns="http://schemas.openxmlformats.org/package/2006/relationships"><Relationship Id="rId5" Type="http://schemas.openxmlformats.org/officeDocument/2006/relationships/theme" Target="../theme/theme22.xml"/><Relationship Id="rId4" Type="http://schemas.openxmlformats.org/officeDocument/2006/relationships/slideLayout" Target="../slideLayouts/slideLayout88.xml"/><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s>
</file>

<file path=ppt/slideMasters/_rels/slideMaster23.xml.rels><?xml version="1.0" encoding="UTF-8" standalone="yes"?>
<Relationships xmlns="http://schemas.openxmlformats.org/package/2006/relationships"><Relationship Id="rId5" Type="http://schemas.openxmlformats.org/officeDocument/2006/relationships/theme" Target="../theme/theme2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 Type="http://schemas.openxmlformats.org/officeDocument/2006/relationships/slideLayout" Target="../slideLayouts/slideLayout89.xml"/></Relationships>
</file>

<file path=ppt/slideMasters/_rels/slideMaster24.xml.rels><?xml version="1.0" encoding="UTF-8" standalone="yes"?>
<Relationships xmlns="http://schemas.openxmlformats.org/package/2006/relationships"><Relationship Id="rId5" Type="http://schemas.openxmlformats.org/officeDocument/2006/relationships/theme" Target="../theme/theme24.xml"/><Relationship Id="rId4" Type="http://schemas.openxmlformats.org/officeDocument/2006/relationships/slideLayout" Target="../slideLayouts/slideLayout96.xml"/><Relationship Id="rId3" Type="http://schemas.openxmlformats.org/officeDocument/2006/relationships/slideLayout" Target="../slideLayouts/slideLayout95.xml"/><Relationship Id="rId2" Type="http://schemas.openxmlformats.org/officeDocument/2006/relationships/slideLayout" Target="../slideLayouts/slideLayout94.xml"/><Relationship Id="rId1" Type="http://schemas.openxmlformats.org/officeDocument/2006/relationships/slideLayout" Target="../slideLayouts/slideLayout93.xml"/></Relationships>
</file>

<file path=ppt/slideMasters/_rels/slideMaster25.xml.rels><?xml version="1.0" encoding="UTF-8" standalone="yes"?>
<Relationships xmlns="http://schemas.openxmlformats.org/package/2006/relationships"><Relationship Id="rId5" Type="http://schemas.openxmlformats.org/officeDocument/2006/relationships/theme" Target="../theme/theme25.xml"/><Relationship Id="rId4" Type="http://schemas.openxmlformats.org/officeDocument/2006/relationships/slideLayout" Target="../slideLayouts/slideLayout100.xml"/><Relationship Id="rId3" Type="http://schemas.openxmlformats.org/officeDocument/2006/relationships/slideLayout" Target="../slideLayouts/slideLayout99.xml"/><Relationship Id="rId2" Type="http://schemas.openxmlformats.org/officeDocument/2006/relationships/slideLayout" Target="../slideLayouts/slideLayout98.xml"/><Relationship Id="rId1" Type="http://schemas.openxmlformats.org/officeDocument/2006/relationships/slideLayout" Target="../slideLayouts/slideLayout97.xml"/></Relationships>
</file>

<file path=ppt/slideMasters/_rels/slideMaster26.xml.rels><?xml version="1.0" encoding="UTF-8" standalone="yes"?>
<Relationships xmlns="http://schemas.openxmlformats.org/package/2006/relationships"><Relationship Id="rId5" Type="http://schemas.openxmlformats.org/officeDocument/2006/relationships/theme" Target="../theme/theme26.xml"/><Relationship Id="rId4" Type="http://schemas.openxmlformats.org/officeDocument/2006/relationships/slideLayout" Target="../slideLayouts/slideLayout104.xml"/><Relationship Id="rId3" Type="http://schemas.openxmlformats.org/officeDocument/2006/relationships/slideLayout" Target="../slideLayouts/slideLayout103.xml"/><Relationship Id="rId2" Type="http://schemas.openxmlformats.org/officeDocument/2006/relationships/slideLayout" Target="../slideLayouts/slideLayout102.xml"/><Relationship Id="rId1" Type="http://schemas.openxmlformats.org/officeDocument/2006/relationships/slideLayout" Target="../slideLayouts/slideLayout101.xml"/></Relationships>
</file>

<file path=ppt/slideMasters/_rels/slideMaster27.xml.rels><?xml version="1.0" encoding="UTF-8" standalone="yes"?>
<Relationships xmlns="http://schemas.openxmlformats.org/package/2006/relationships"><Relationship Id="rId5" Type="http://schemas.openxmlformats.org/officeDocument/2006/relationships/theme" Target="../theme/theme27.xml"/><Relationship Id="rId4" Type="http://schemas.openxmlformats.org/officeDocument/2006/relationships/slideLayout" Target="../slideLayouts/slideLayout108.xml"/><Relationship Id="rId3" Type="http://schemas.openxmlformats.org/officeDocument/2006/relationships/slideLayout" Target="../slideLayouts/slideLayout107.xml"/><Relationship Id="rId2" Type="http://schemas.openxmlformats.org/officeDocument/2006/relationships/slideLayout" Target="../slideLayouts/slideLayout106.xml"/><Relationship Id="rId1" Type="http://schemas.openxmlformats.org/officeDocument/2006/relationships/slideLayout" Target="../slideLayouts/slideLayout105.xml"/></Relationships>
</file>

<file path=ppt/slideMasters/_rels/slideMaster28.xml.rels><?xml version="1.0" encoding="UTF-8" standalone="yes"?>
<Relationships xmlns="http://schemas.openxmlformats.org/package/2006/relationships"><Relationship Id="rId5" Type="http://schemas.openxmlformats.org/officeDocument/2006/relationships/theme" Target="../theme/theme28.xml"/><Relationship Id="rId4" Type="http://schemas.openxmlformats.org/officeDocument/2006/relationships/slideLayout" Target="../slideLayouts/slideLayout112.xml"/><Relationship Id="rId3" Type="http://schemas.openxmlformats.org/officeDocument/2006/relationships/slideLayout" Target="../slideLayouts/slideLayout111.xml"/><Relationship Id="rId2" Type="http://schemas.openxmlformats.org/officeDocument/2006/relationships/slideLayout" Target="../slideLayouts/slideLayout110.xml"/><Relationship Id="rId1" Type="http://schemas.openxmlformats.org/officeDocument/2006/relationships/slideLayout" Target="../slideLayouts/slideLayout109.xml"/></Relationships>
</file>

<file path=ppt/slideMasters/_rels/slideMaster29.xml.rels><?xml version="1.0" encoding="UTF-8" standalone="yes"?>
<Relationships xmlns="http://schemas.openxmlformats.org/package/2006/relationships"><Relationship Id="rId5" Type="http://schemas.openxmlformats.org/officeDocument/2006/relationships/theme" Target="../theme/theme29.xml"/><Relationship Id="rId4" Type="http://schemas.openxmlformats.org/officeDocument/2006/relationships/slideLayout" Target="../slideLayouts/slideLayout116.xml"/><Relationship Id="rId3" Type="http://schemas.openxmlformats.org/officeDocument/2006/relationships/slideLayout" Target="../slideLayouts/slideLayout115.xml"/><Relationship Id="rId2" Type="http://schemas.openxmlformats.org/officeDocument/2006/relationships/slideLayout" Target="../slideLayouts/slideLayout114.xml"/><Relationship Id="rId1" Type="http://schemas.openxmlformats.org/officeDocument/2006/relationships/slideLayout" Target="../slideLayouts/slideLayout113.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30.xml.rels><?xml version="1.0" encoding="UTF-8" standalone="yes"?>
<Relationships xmlns="http://schemas.openxmlformats.org/package/2006/relationships"><Relationship Id="rId5" Type="http://schemas.openxmlformats.org/officeDocument/2006/relationships/theme" Target="../theme/theme30.xml"/><Relationship Id="rId4" Type="http://schemas.openxmlformats.org/officeDocument/2006/relationships/slideLayout" Target="../slideLayouts/slideLayout120.xml"/><Relationship Id="rId3" Type="http://schemas.openxmlformats.org/officeDocument/2006/relationships/slideLayout" Target="../slideLayouts/slideLayout119.xml"/><Relationship Id="rId2" Type="http://schemas.openxmlformats.org/officeDocument/2006/relationships/slideLayout" Target="../slideLayouts/slideLayout118.xml"/><Relationship Id="rId1" Type="http://schemas.openxmlformats.org/officeDocument/2006/relationships/slideLayout" Target="../slideLayouts/slideLayout117.xml"/></Relationships>
</file>

<file path=ppt/slideMasters/_rels/slideMaster31.xml.rels><?xml version="1.0" encoding="UTF-8" standalone="yes"?>
<Relationships xmlns="http://schemas.openxmlformats.org/package/2006/relationships"><Relationship Id="rId5" Type="http://schemas.openxmlformats.org/officeDocument/2006/relationships/theme" Target="../theme/theme31.xml"/><Relationship Id="rId4" Type="http://schemas.openxmlformats.org/officeDocument/2006/relationships/slideLayout" Target="../slideLayouts/slideLayout124.xml"/><Relationship Id="rId3" Type="http://schemas.openxmlformats.org/officeDocument/2006/relationships/slideLayout" Target="../slideLayouts/slideLayout123.xml"/><Relationship Id="rId2" Type="http://schemas.openxmlformats.org/officeDocument/2006/relationships/slideLayout" Target="../slideLayouts/slideLayout122.xml"/><Relationship Id="rId1" Type="http://schemas.openxmlformats.org/officeDocument/2006/relationships/slideLayout" Target="../slideLayouts/slideLayout121.xml"/></Relationships>
</file>

<file path=ppt/slideMasters/_rels/slideMaster32.xml.rels><?xml version="1.0" encoding="UTF-8" standalone="yes"?>
<Relationships xmlns="http://schemas.openxmlformats.org/package/2006/relationships"><Relationship Id="rId5" Type="http://schemas.openxmlformats.org/officeDocument/2006/relationships/theme" Target="../theme/theme32.xml"/><Relationship Id="rId4" Type="http://schemas.openxmlformats.org/officeDocument/2006/relationships/slideLayout" Target="../slideLayouts/slideLayout128.xml"/><Relationship Id="rId3" Type="http://schemas.openxmlformats.org/officeDocument/2006/relationships/slideLayout" Target="../slideLayouts/slideLayout127.xml"/><Relationship Id="rId2" Type="http://schemas.openxmlformats.org/officeDocument/2006/relationships/slideLayout" Target="../slideLayouts/slideLayout126.xml"/><Relationship Id="rId1" Type="http://schemas.openxmlformats.org/officeDocument/2006/relationships/slideLayout" Target="../slideLayouts/slideLayout125.xml"/></Relationships>
</file>

<file path=ppt/slideMasters/_rels/slideMaster33.xml.rels><?xml version="1.0" encoding="UTF-8" standalone="yes"?>
<Relationships xmlns="http://schemas.openxmlformats.org/package/2006/relationships"><Relationship Id="rId5" Type="http://schemas.openxmlformats.org/officeDocument/2006/relationships/theme" Target="../theme/theme33.xml"/><Relationship Id="rId4" Type="http://schemas.openxmlformats.org/officeDocument/2006/relationships/slideLayout" Target="../slideLayouts/slideLayout132.xml"/><Relationship Id="rId3" Type="http://schemas.openxmlformats.org/officeDocument/2006/relationships/slideLayout" Target="../slideLayouts/slideLayout131.xml"/><Relationship Id="rId2" Type="http://schemas.openxmlformats.org/officeDocument/2006/relationships/slideLayout" Target="../slideLayouts/slideLayout130.xml"/><Relationship Id="rId1" Type="http://schemas.openxmlformats.org/officeDocument/2006/relationships/slideLayout" Target="../slideLayouts/slideLayout129.xml"/></Relationships>
</file>

<file path=ppt/slideMasters/_rels/slideMaster34.xml.rels><?xml version="1.0" encoding="UTF-8" standalone="yes"?>
<Relationships xmlns="http://schemas.openxmlformats.org/package/2006/relationships"><Relationship Id="rId5" Type="http://schemas.openxmlformats.org/officeDocument/2006/relationships/theme" Target="../theme/theme34.xml"/><Relationship Id="rId4" Type="http://schemas.openxmlformats.org/officeDocument/2006/relationships/slideLayout" Target="../slideLayouts/slideLayout136.xml"/><Relationship Id="rId3" Type="http://schemas.openxmlformats.org/officeDocument/2006/relationships/slideLayout" Target="../slideLayouts/slideLayout135.xml"/><Relationship Id="rId2" Type="http://schemas.openxmlformats.org/officeDocument/2006/relationships/slideLayout" Target="../slideLayouts/slideLayout134.xml"/><Relationship Id="rId1" Type="http://schemas.openxmlformats.org/officeDocument/2006/relationships/slideLayout" Target="../slideLayouts/slideLayout133.xml"/></Relationships>
</file>

<file path=ppt/slideMasters/_rels/slideMaster35.xml.rels><?xml version="1.0" encoding="UTF-8" standalone="yes"?>
<Relationships xmlns="http://schemas.openxmlformats.org/package/2006/relationships"><Relationship Id="rId5" Type="http://schemas.openxmlformats.org/officeDocument/2006/relationships/theme" Target="../theme/theme35.xml"/><Relationship Id="rId4" Type="http://schemas.openxmlformats.org/officeDocument/2006/relationships/slideLayout" Target="../slideLayouts/slideLayout140.xml"/><Relationship Id="rId3" Type="http://schemas.openxmlformats.org/officeDocument/2006/relationships/slideLayout" Target="../slideLayouts/slideLayout139.xml"/><Relationship Id="rId2" Type="http://schemas.openxmlformats.org/officeDocument/2006/relationships/slideLayout" Target="../slideLayouts/slideLayout138.xml"/><Relationship Id="rId1" Type="http://schemas.openxmlformats.org/officeDocument/2006/relationships/slideLayout" Target="../slideLayouts/slideLayout137.xml"/></Relationships>
</file>

<file path=ppt/slideMasters/_rels/slideMaster36.xml.rels><?xml version="1.0" encoding="UTF-8" standalone="yes"?>
<Relationships xmlns="http://schemas.openxmlformats.org/package/2006/relationships"><Relationship Id="rId5" Type="http://schemas.openxmlformats.org/officeDocument/2006/relationships/theme" Target="../theme/theme36.xml"/><Relationship Id="rId4" Type="http://schemas.openxmlformats.org/officeDocument/2006/relationships/slideLayout" Target="../slideLayouts/slideLayout144.xml"/><Relationship Id="rId3" Type="http://schemas.openxmlformats.org/officeDocument/2006/relationships/slideLayout" Target="../slideLayouts/slideLayout143.xml"/><Relationship Id="rId2" Type="http://schemas.openxmlformats.org/officeDocument/2006/relationships/slideLayout" Target="../slideLayouts/slideLayout142.xml"/><Relationship Id="rId1" Type="http://schemas.openxmlformats.org/officeDocument/2006/relationships/slideLayout" Target="../slideLayouts/slideLayout141.xml"/></Relationships>
</file>

<file path=ppt/slideMasters/_rels/slideMaster37.xml.rels><?xml version="1.0" encoding="UTF-8" standalone="yes"?>
<Relationships xmlns="http://schemas.openxmlformats.org/package/2006/relationships"><Relationship Id="rId5" Type="http://schemas.openxmlformats.org/officeDocument/2006/relationships/theme" Target="../theme/theme37.xml"/><Relationship Id="rId4" Type="http://schemas.openxmlformats.org/officeDocument/2006/relationships/slideLayout" Target="../slideLayouts/slideLayout148.xml"/><Relationship Id="rId3" Type="http://schemas.openxmlformats.org/officeDocument/2006/relationships/slideLayout" Target="../slideLayouts/slideLayout147.xml"/><Relationship Id="rId2" Type="http://schemas.openxmlformats.org/officeDocument/2006/relationships/slideLayout" Target="../slideLayouts/slideLayout146.xml"/><Relationship Id="rId1" Type="http://schemas.openxmlformats.org/officeDocument/2006/relationships/slideLayout" Target="../slideLayouts/slideLayout145.xml"/></Relationships>
</file>

<file path=ppt/slideMasters/_rels/slideMaster38.xml.rels><?xml version="1.0" encoding="UTF-8" standalone="yes"?>
<Relationships xmlns="http://schemas.openxmlformats.org/package/2006/relationships"><Relationship Id="rId5" Type="http://schemas.openxmlformats.org/officeDocument/2006/relationships/theme" Target="../theme/theme38.xml"/><Relationship Id="rId4" Type="http://schemas.openxmlformats.org/officeDocument/2006/relationships/slideLayout" Target="../slideLayouts/slideLayout152.xml"/><Relationship Id="rId3" Type="http://schemas.openxmlformats.org/officeDocument/2006/relationships/slideLayout" Target="../slideLayouts/slideLayout151.xml"/><Relationship Id="rId2" Type="http://schemas.openxmlformats.org/officeDocument/2006/relationships/slideLayout" Target="../slideLayouts/slideLayout150.xml"/><Relationship Id="rId1" Type="http://schemas.openxmlformats.org/officeDocument/2006/relationships/slideLayout" Target="../slideLayouts/slideLayout149.xml"/></Relationships>
</file>

<file path=ppt/slideMasters/_rels/slideMaster39.xml.rels><?xml version="1.0" encoding="UTF-8" standalone="yes"?>
<Relationships xmlns="http://schemas.openxmlformats.org/package/2006/relationships"><Relationship Id="rId5" Type="http://schemas.openxmlformats.org/officeDocument/2006/relationships/theme" Target="../theme/theme39.xml"/><Relationship Id="rId4" Type="http://schemas.openxmlformats.org/officeDocument/2006/relationships/slideLayout" Target="../slideLayouts/slideLayout156.xml"/><Relationship Id="rId3" Type="http://schemas.openxmlformats.org/officeDocument/2006/relationships/slideLayout" Target="../slideLayouts/slideLayout155.xml"/><Relationship Id="rId2" Type="http://schemas.openxmlformats.org/officeDocument/2006/relationships/slideLayout" Target="../slideLayouts/slideLayout154.xml"/><Relationship Id="rId1" Type="http://schemas.openxmlformats.org/officeDocument/2006/relationships/slideLayout" Target="../slideLayouts/slideLayout153.xml"/></Relationships>
</file>

<file path=ppt/slideMasters/_rels/slideMaster4.xml.rels><?xml version="1.0" encoding="UTF-8" standalone="yes"?>
<Relationships xmlns="http://schemas.openxmlformats.org/package/2006/relationships"><Relationship Id="rId5" Type="http://schemas.openxmlformats.org/officeDocument/2006/relationships/theme" Target="../theme/theme4.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40.xml.rels><?xml version="1.0" encoding="UTF-8" standalone="yes"?>
<Relationships xmlns="http://schemas.openxmlformats.org/package/2006/relationships"><Relationship Id="rId5" Type="http://schemas.openxmlformats.org/officeDocument/2006/relationships/theme" Target="../theme/theme40.xml"/><Relationship Id="rId4" Type="http://schemas.openxmlformats.org/officeDocument/2006/relationships/slideLayout" Target="../slideLayouts/slideLayout160.xml"/><Relationship Id="rId3" Type="http://schemas.openxmlformats.org/officeDocument/2006/relationships/slideLayout" Target="../slideLayouts/slideLayout159.xml"/><Relationship Id="rId2" Type="http://schemas.openxmlformats.org/officeDocument/2006/relationships/slideLayout" Target="../slideLayouts/slideLayout158.xml"/><Relationship Id="rId1" Type="http://schemas.openxmlformats.org/officeDocument/2006/relationships/slideLayout" Target="../slideLayouts/slideLayout157.xml"/></Relationships>
</file>

<file path=ppt/slideMasters/_rels/slideMaster41.xml.rels><?xml version="1.0" encoding="UTF-8" standalone="yes"?>
<Relationships xmlns="http://schemas.openxmlformats.org/package/2006/relationships"><Relationship Id="rId5" Type="http://schemas.openxmlformats.org/officeDocument/2006/relationships/theme" Target="../theme/theme41.xml"/><Relationship Id="rId4" Type="http://schemas.openxmlformats.org/officeDocument/2006/relationships/slideLayout" Target="../slideLayouts/slideLayout164.xml"/><Relationship Id="rId3" Type="http://schemas.openxmlformats.org/officeDocument/2006/relationships/slideLayout" Target="../slideLayouts/slideLayout163.xml"/><Relationship Id="rId2" Type="http://schemas.openxmlformats.org/officeDocument/2006/relationships/slideLayout" Target="../slideLayouts/slideLayout162.xml"/><Relationship Id="rId1" Type="http://schemas.openxmlformats.org/officeDocument/2006/relationships/slideLayout" Target="../slideLayouts/slideLayout161.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7.xml.rels><?xml version="1.0" encoding="UTF-8" standalone="yes"?>
<Relationships xmlns="http://schemas.openxmlformats.org/package/2006/relationships"><Relationship Id="rId5" Type="http://schemas.openxmlformats.org/officeDocument/2006/relationships/theme" Target="../theme/theme7.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8.xml.rels><?xml version="1.0" encoding="UTF-8" standalone="yes"?>
<Relationships xmlns="http://schemas.openxmlformats.org/package/2006/relationships"><Relationship Id="rId5" Type="http://schemas.openxmlformats.org/officeDocument/2006/relationships/theme" Target="../theme/theme8.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9.xml.rels><?xml version="1.0" encoding="UTF-8" standalone="yes"?>
<Relationships xmlns="http://schemas.openxmlformats.org/package/2006/relationships"><Relationship Id="rId5" Type="http://schemas.openxmlformats.org/officeDocument/2006/relationships/theme" Target="../theme/theme9.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9.xml"/><Relationship Id="rId2" Type="http://schemas.openxmlformats.org/officeDocument/2006/relationships/image" Target="../media/image2.png"/><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2.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tags" Target="../tags/tag2.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4.xml"/><Relationship Id="rId2" Type="http://schemas.openxmlformats.org/officeDocument/2006/relationships/image" Target="../media/image2.png"/><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59.xml"/><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61.xml"/><Relationship Id="rId2" Type="http://schemas.openxmlformats.org/officeDocument/2006/relationships/image" Target="../media/image2.png"/><Relationship Id="rId1" Type="http://schemas.openxmlformats.org/officeDocument/2006/relationships/image" Target="../media/image8.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9.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81.xm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85.xml"/><Relationship Id="rId1"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17.xml"/><Relationship Id="rId1"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26.xml"/><Relationship Id="rId2" Type="http://schemas.openxmlformats.org/officeDocument/2006/relationships/image" Target="../media/image2.png"/><Relationship Id="rId1" Type="http://schemas.openxmlformats.org/officeDocument/2006/relationships/image" Target="../media/image11.pn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31.xml"/><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33.xml"/><Relationship Id="rId2" Type="http://schemas.openxmlformats.org/officeDocument/2006/relationships/image" Target="../media/image2.png"/><Relationship Id="rId1" Type="http://schemas.openxmlformats.org/officeDocument/2006/relationships/image" Target="../media/image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62.xml"/><Relationship Id="rId2" Type="http://schemas.openxmlformats.org/officeDocument/2006/relationships/image" Target="../media/image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7517" b="7558"/>
          <a:stretch>
            <a:fillRect/>
          </a:stretch>
        </p:blipFill>
        <p:spPr>
          <a:xfrm>
            <a:off x="0" y="1"/>
            <a:ext cx="9144000" cy="5143500"/>
          </a:xfrm>
          <a:prstGeom prst="rect">
            <a:avLst/>
          </a:prstGeom>
        </p:spPr>
      </p:pic>
      <p:pic>
        <p:nvPicPr>
          <p:cNvPr id="12" name="图片 11"/>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sharpenSoften amount="-50000"/>
                    </a14:imgEffect>
                  </a14:imgLayer>
                </a14:imgProps>
              </a:ext>
              <a:ext uri="{28A0092B-C50C-407E-A947-70E740481C1C}">
                <a14:useLocalDpi xmlns:a14="http://schemas.microsoft.com/office/drawing/2010/main" val="0"/>
              </a:ext>
            </a:extLst>
          </a:blip>
          <a:srcRect t="7517" b="48111"/>
          <a:stretch>
            <a:fillRect/>
          </a:stretch>
        </p:blipFill>
        <p:spPr>
          <a:xfrm>
            <a:off x="0" y="1"/>
            <a:ext cx="9144000" cy="2687379"/>
          </a:xfrm>
          <a:prstGeom prst="rect">
            <a:avLst/>
          </a:prstGeom>
        </p:spPr>
      </p:pic>
      <p:sp>
        <p:nvSpPr>
          <p:cNvPr id="14" name="矩形 13"/>
          <p:cNvSpPr/>
          <p:nvPr/>
        </p:nvSpPr>
        <p:spPr>
          <a:xfrm>
            <a:off x="-36195" y="1635671"/>
            <a:ext cx="9144000" cy="1220051"/>
          </a:xfrm>
          <a:prstGeom prst="rect">
            <a:avLst/>
          </a:prstGeom>
          <a:gradFill flip="none" rotWithShape="1">
            <a:gsLst>
              <a:gs pos="0">
                <a:sysClr val="window" lastClr="FFFFFF">
                  <a:alpha val="0"/>
                </a:sysClr>
              </a:gs>
              <a:gs pos="48000">
                <a:sysClr val="window" lastClr="FFFFFF"/>
              </a:gs>
              <a:gs pos="100000">
                <a:sysClr val="window" lastClr="FFFFFF">
                  <a:alpha val="0"/>
                </a:sys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972185" y="1857375"/>
            <a:ext cx="6911975" cy="829945"/>
          </a:xfrm>
          <a:prstGeom prst="rect">
            <a:avLst/>
          </a:prstGeom>
          <a:noFill/>
        </p:spPr>
        <p:txBody>
          <a:bodyPr wrap="square" rtlCol="0">
            <a:spAutoFit/>
          </a:bodyPr>
          <a:lstStyle/>
          <a:p>
            <a:pPr algn="ctr" defTabSz="914400"/>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金融大数据分析</a:t>
            </a:r>
            <a:endPar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endParaRPr>
          </a:p>
        </p:txBody>
      </p:sp>
      <p:pic>
        <p:nvPicPr>
          <p:cNvPr id="2" name="图片 1" descr="金融科技应用专业教学资源库"/>
          <p:cNvPicPr>
            <a:picLocks noChangeAspect="1"/>
          </p:cNvPicPr>
          <p:nvPr/>
        </p:nvPicPr>
        <p:blipFill>
          <a:blip r:embed="rId4"/>
          <a:stretch>
            <a:fillRect/>
          </a:stretch>
        </p:blipFill>
        <p:spPr>
          <a:xfrm>
            <a:off x="252095" y="267335"/>
            <a:ext cx="3514090" cy="6045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证券数字化转型</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5715"/>
            <a:ext cx="7871460" cy="3050194"/>
          </a:xfrm>
          <a:prstGeom prst="rect">
            <a:avLst/>
          </a:prstGeom>
          <a:noFill/>
        </p:spPr>
        <p:txBody>
          <a:bodyPr wrap="square" rtlCol="0" anchor="t">
            <a:spAutoFit/>
          </a:bodyPr>
          <a:lstStyle/>
          <a:p>
            <a:pPr>
              <a:lnSpc>
                <a:spcPct val="150000"/>
              </a:lnSpc>
            </a:pPr>
            <a:r>
              <a:rPr lang="zh-CN" altLang="zh-CN" sz="2000" b="1" dirty="0">
                <a:solidFill>
                  <a:schemeClr val="accent6"/>
                </a:solidFill>
                <a:latin typeface="微软雅黑" panose="020B0503020204020204" charset="-122"/>
                <a:ea typeface="微软雅黑" panose="020B0503020204020204" charset="-122"/>
              </a:rPr>
              <a:t>证券业客户关系管理</a:t>
            </a:r>
            <a:r>
              <a:rPr lang="zh-CN" altLang="en-US" sz="2000" b="1" dirty="0">
                <a:solidFill>
                  <a:schemeClr val="accent6"/>
                </a:solidFill>
                <a:latin typeface="微软雅黑" panose="020B0503020204020204" charset="-122"/>
                <a:ea typeface="微软雅黑" panose="020B0503020204020204" charset="-122"/>
                <a:sym typeface="+mn-ea"/>
              </a:rPr>
              <a:t>：</a:t>
            </a:r>
            <a:endParaRPr lang="en-US" altLang="zh-CN" sz="2000" b="1" dirty="0">
              <a:solidFill>
                <a:schemeClr val="accent6"/>
              </a:solidFill>
              <a:latin typeface="微软雅黑" panose="020B0503020204020204" charset="-122"/>
              <a:ea typeface="微软雅黑" panose="020B0503020204020204" charset="-122"/>
              <a:sym typeface="+mn-ea"/>
            </a:endParaRPr>
          </a:p>
          <a:p>
            <a:pPr marL="514350" indent="-514350" algn="l">
              <a:lnSpc>
                <a:spcPct val="150000"/>
              </a:lnSpc>
              <a:buFont typeface="+mj-ea"/>
              <a:buAutoNum type="ea1JpnChsDbPeriod" startAt="3"/>
            </a:pPr>
            <a:r>
              <a:rPr lang="zh-CN" altLang="zh-CN" sz="2000" b="1" dirty="0">
                <a:solidFill>
                  <a:schemeClr val="accent6"/>
                </a:solidFill>
                <a:latin typeface="微软雅黑" panose="020B0503020204020204" charset="-122"/>
                <a:ea typeface="微软雅黑" panose="020B0503020204020204" charset="-122"/>
              </a:rPr>
              <a:t>证券业客户关系管理的特点</a:t>
            </a:r>
            <a:endParaRPr lang="en-US" altLang="zh-CN" sz="2000" b="1" dirty="0">
              <a:solidFill>
                <a:schemeClr val="accent6"/>
              </a:solidFill>
              <a:latin typeface="微软雅黑" panose="020B0503020204020204" charset="-122"/>
              <a:ea typeface="微软雅黑" panose="020B0503020204020204" charset="-122"/>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客户导向。</a:t>
            </a:r>
            <a:endPar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多渠道互动。</a:t>
            </a:r>
            <a:endPar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数据驱动。</a:t>
            </a:r>
            <a:endParaRPr lang="en-US"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长期化管理</a:t>
            </a:r>
            <a:endParaRPr lang="en-US"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精细化服务</a:t>
            </a:r>
            <a:endPar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证券数字化转型</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1817"/>
            <a:ext cx="7871460" cy="3050194"/>
          </a:xfrm>
          <a:prstGeom prst="rect">
            <a:avLst/>
          </a:prstGeom>
          <a:noFill/>
        </p:spPr>
        <p:txBody>
          <a:bodyPr wrap="square" rtlCol="0" anchor="t">
            <a:spAutoFit/>
          </a:bodyPr>
          <a:lstStyle/>
          <a:p>
            <a:pPr>
              <a:lnSpc>
                <a:spcPct val="150000"/>
              </a:lnSpc>
            </a:pPr>
            <a:r>
              <a:rPr lang="zh-CN" altLang="zh-CN" sz="2000" b="1" dirty="0">
                <a:solidFill>
                  <a:schemeClr val="accent6"/>
                </a:solidFill>
                <a:latin typeface="微软雅黑" panose="020B0503020204020204" charset="-122"/>
                <a:ea typeface="微软雅黑" panose="020B0503020204020204" charset="-122"/>
              </a:rPr>
              <a:t>证券业客户关系管理</a:t>
            </a:r>
            <a:r>
              <a:rPr lang="zh-CN" altLang="en-US" sz="2000" b="1" dirty="0">
                <a:solidFill>
                  <a:schemeClr val="accent6"/>
                </a:solidFill>
                <a:latin typeface="微软雅黑" panose="020B0503020204020204" charset="-122"/>
                <a:ea typeface="微软雅黑" panose="020B0503020204020204" charset="-122"/>
                <a:sym typeface="+mn-ea"/>
              </a:rPr>
              <a:t>：</a:t>
            </a:r>
            <a:endParaRPr lang="en-US" altLang="zh-CN" sz="2000" b="1" dirty="0">
              <a:solidFill>
                <a:schemeClr val="accent6"/>
              </a:solidFill>
              <a:latin typeface="微软雅黑" panose="020B0503020204020204" charset="-122"/>
              <a:ea typeface="微软雅黑" panose="020B0503020204020204" charset="-122"/>
              <a:sym typeface="+mn-ea"/>
            </a:endParaRPr>
          </a:p>
          <a:p>
            <a:pPr marL="514350" indent="-514350" algn="l">
              <a:lnSpc>
                <a:spcPct val="150000"/>
              </a:lnSpc>
              <a:buFont typeface="+mj-ea"/>
              <a:buAutoNum type="ea1JpnChsDbPeriod" startAt="4"/>
            </a:pPr>
            <a:r>
              <a:rPr lang="zh-CN" altLang="zh-CN" sz="2000" b="1" dirty="0">
                <a:solidFill>
                  <a:schemeClr val="accent6"/>
                </a:solidFill>
                <a:latin typeface="微软雅黑" panose="020B0503020204020204" charset="-122"/>
                <a:ea typeface="微软雅黑" panose="020B0503020204020204" charset="-122"/>
              </a:rPr>
              <a:t>证券业客户关系管理的方法</a:t>
            </a:r>
            <a:endParaRPr lang="zh-CN" altLang="zh-CN" sz="2000" b="1" dirty="0">
              <a:solidFill>
                <a:schemeClr val="accent6"/>
              </a:solidFill>
              <a:latin typeface="微软雅黑" panose="020B0503020204020204" charset="-122"/>
              <a:ea typeface="微软雅黑" panose="020B0503020204020204" charset="-122"/>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建立完善的客户档案和数据体系。</a:t>
            </a:r>
            <a:endPar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建立个性化的投资服务优势。</a:t>
            </a:r>
            <a:endPar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进行精准营销和客户</a:t>
            </a:r>
            <a:r>
              <a:rPr lang="zh-CN" altLang="zh-CN" kern="100" spc="5">
                <a:solidFill>
                  <a:srgbClr val="000000"/>
                </a:solidFill>
                <a:latin typeface="Calibri" panose="020F0502020204030204" pitchFamily="34" charset="0"/>
                <a:ea typeface="微软雅黑" panose="020B0503020204020204" charset="-122"/>
                <a:cs typeface="Times New Roman" panose="02020603050405020304" pitchFamily="18" charset="0"/>
              </a:rPr>
              <a:t>关怀。</a:t>
            </a:r>
            <a:endParaRPr lang="en-US"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建立专业的客户</a:t>
            </a:r>
            <a:r>
              <a:rPr lang="zh-CN" altLang="zh-CN" kern="100" spc="5">
                <a:solidFill>
                  <a:srgbClr val="000000"/>
                </a:solidFill>
                <a:latin typeface="Calibri" panose="020F0502020204030204" pitchFamily="34" charset="0"/>
                <a:ea typeface="微软雅黑" panose="020B0503020204020204" charset="-122"/>
                <a:cs typeface="Times New Roman" panose="02020603050405020304" pitchFamily="18" charset="0"/>
              </a:rPr>
              <a:t>服务团队</a:t>
            </a:r>
            <a:endParaRPr lang="en-US"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科技化手段的运用</a:t>
            </a:r>
            <a:endPar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0" b="-10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3779520" y="1119505"/>
            <a:ext cx="1728470" cy="2245360"/>
            <a:chOff x="5952" y="1763"/>
            <a:chExt cx="2722" cy="3536"/>
          </a:xfrm>
        </p:grpSpPr>
        <p:pic>
          <p:nvPicPr>
            <p:cNvPr id="8" name="图片 7"/>
            <p:cNvPicPr>
              <a:picLocks noChangeAspect="1"/>
            </p:cNvPicPr>
            <p:nvPr/>
          </p:nvPicPr>
          <p:blipFill>
            <a:blip r:embed="rId2"/>
            <a:srcRect t="57075"/>
            <a:stretch>
              <a:fillRect/>
            </a:stretch>
          </p:blipFill>
          <p:spPr>
            <a:xfrm>
              <a:off x="5952" y="3789"/>
              <a:ext cx="2722" cy="1510"/>
            </a:xfrm>
            <a:prstGeom prst="rect">
              <a:avLst/>
            </a:prstGeom>
          </p:spPr>
        </p:pic>
        <p:pic>
          <p:nvPicPr>
            <p:cNvPr id="2" name="图片 1" descr="资源库新logo-1"/>
            <p:cNvPicPr>
              <a:picLocks noChangeAspect="1"/>
            </p:cNvPicPr>
            <p:nvPr/>
          </p:nvPicPr>
          <p:blipFill>
            <a:blip r:embed="rId3"/>
            <a:stretch>
              <a:fillRect/>
            </a:stretch>
          </p:blipFill>
          <p:spPr>
            <a:xfrm>
              <a:off x="5952" y="1763"/>
              <a:ext cx="2722" cy="2026"/>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7517" b="7558"/>
          <a:stretch>
            <a:fillRect/>
          </a:stretch>
        </p:blipFill>
        <p:spPr>
          <a:xfrm>
            <a:off x="0" y="1"/>
            <a:ext cx="9144000" cy="5143500"/>
          </a:xfrm>
          <a:prstGeom prst="rect">
            <a:avLst/>
          </a:prstGeom>
        </p:spPr>
      </p:pic>
      <p:pic>
        <p:nvPicPr>
          <p:cNvPr id="12" name="图片 11"/>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sharpenSoften amount="-50000"/>
                    </a14:imgEffect>
                  </a14:imgLayer>
                </a14:imgProps>
              </a:ext>
              <a:ext uri="{28A0092B-C50C-407E-A947-70E740481C1C}">
                <a14:useLocalDpi xmlns:a14="http://schemas.microsoft.com/office/drawing/2010/main" val="0"/>
              </a:ext>
            </a:extLst>
          </a:blip>
          <a:srcRect t="7517" b="48111"/>
          <a:stretch>
            <a:fillRect/>
          </a:stretch>
        </p:blipFill>
        <p:spPr>
          <a:xfrm>
            <a:off x="0" y="1"/>
            <a:ext cx="9144000" cy="2687379"/>
          </a:xfrm>
          <a:prstGeom prst="rect">
            <a:avLst/>
          </a:prstGeom>
        </p:spPr>
      </p:pic>
      <p:sp>
        <p:nvSpPr>
          <p:cNvPr id="14" name="矩形 13"/>
          <p:cNvSpPr/>
          <p:nvPr/>
        </p:nvSpPr>
        <p:spPr>
          <a:xfrm>
            <a:off x="-36195" y="1635671"/>
            <a:ext cx="9144000" cy="1220051"/>
          </a:xfrm>
          <a:prstGeom prst="rect">
            <a:avLst/>
          </a:prstGeom>
          <a:gradFill flip="none" rotWithShape="1">
            <a:gsLst>
              <a:gs pos="0">
                <a:sysClr val="window" lastClr="FFFFFF">
                  <a:alpha val="0"/>
                </a:sysClr>
              </a:gs>
              <a:gs pos="48000">
                <a:sysClr val="window" lastClr="FFFFFF"/>
              </a:gs>
              <a:gs pos="100000">
                <a:sysClr val="window" lastClr="FFFFFF">
                  <a:alpha val="0"/>
                </a:sys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972185" y="1857375"/>
            <a:ext cx="6911975" cy="829945"/>
          </a:xfrm>
          <a:prstGeom prst="rect">
            <a:avLst/>
          </a:prstGeom>
          <a:noFill/>
        </p:spPr>
        <p:txBody>
          <a:bodyPr wrap="square" rtlCol="0">
            <a:spAutoFit/>
          </a:bodyPr>
          <a:lstStyle/>
          <a:p>
            <a:pPr algn="ctr" defTabSz="914400"/>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金融大数据分析</a:t>
            </a:r>
            <a:endPar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endParaRPr>
          </a:p>
        </p:txBody>
      </p:sp>
      <p:pic>
        <p:nvPicPr>
          <p:cNvPr id="2" name="图片 1" descr="金融科技应用专业教学资源库"/>
          <p:cNvPicPr>
            <a:picLocks noChangeAspect="1"/>
          </p:cNvPicPr>
          <p:nvPr/>
        </p:nvPicPr>
        <p:blipFill>
          <a:blip r:embed="rId4"/>
          <a:stretch>
            <a:fillRect/>
          </a:stretch>
        </p:blipFill>
        <p:spPr>
          <a:xfrm>
            <a:off x="252095" y="267335"/>
            <a:ext cx="3514090" cy="6045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015" y="1343261"/>
            <a:ext cx="9155015" cy="918490"/>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674370" y="1489075"/>
            <a:ext cx="7879080" cy="626967"/>
          </a:xfrm>
          <a:prstGeom prst="rect">
            <a:avLst/>
          </a:prstGeom>
          <a:noFill/>
        </p:spPr>
        <p:txBody>
          <a:bodyPr wrap="square" lIns="68580" tIns="34290" rIns="68580" bIns="34290" rtlCol="0">
            <a:spAutoFit/>
          </a:bodyPr>
          <a:lstStyle/>
          <a:p>
            <a:pPr algn="ctr">
              <a:lnSpc>
                <a:spcPct val="120000"/>
              </a:lnSpc>
            </a:pPr>
            <a:r>
              <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  </a:t>
            </a:r>
            <a:r>
              <a:rPr lang="zh-CN" altLang="en-US"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量化金融</a:t>
            </a:r>
            <a:endPar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3451567" y="2402392"/>
            <a:ext cx="2229851" cy="345440"/>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a:t>
            </a:r>
            <a:endPar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pic>
        <p:nvPicPr>
          <p:cNvPr id="2" name="图片 1" descr="资源库新logo-1"/>
          <p:cNvPicPr>
            <a:picLocks noChangeAspect="1"/>
          </p:cNvPicPr>
          <p:nvPr/>
        </p:nvPicPr>
        <p:blipFill>
          <a:blip r:embed="rId2"/>
          <a:stretch>
            <a:fillRect/>
          </a:stretch>
        </p:blipFill>
        <p:spPr>
          <a:xfrm>
            <a:off x="35560" y="51435"/>
            <a:ext cx="1058887" cy="788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830997" cy="484748"/>
          </a:xfrm>
          <a:prstGeom prst="rect">
            <a:avLst/>
          </a:prstGeom>
        </p:spPr>
        <p:txBody>
          <a:bodyPr wrap="none" lIns="68580" tIns="34290" rIns="68580" bIns="34290">
            <a:spAutoFit/>
          </a:bodyPr>
          <a:lstStyle/>
          <a:p>
            <a:r>
              <a:rPr lang="zh-CN" altLang="en-US" sz="2700" b="1" dirty="0">
                <a:solidFill>
                  <a:srgbClr val="936419"/>
                </a:solidFill>
                <a:latin typeface="微软雅黑" panose="020B0503020204020204" charset="-122"/>
                <a:ea typeface="微软雅黑" panose="020B0503020204020204" charset="-122"/>
              </a:rPr>
              <a:t>目录</a:t>
            </a:r>
            <a:endParaRPr lang="zh-CN" altLang="en-US" sz="2700" b="1" dirty="0">
              <a:solidFill>
                <a:srgbClr val="936419"/>
              </a:solidFill>
              <a:latin typeface="微软雅黑" panose="020B0503020204020204" charset="-122"/>
              <a:ea typeface="微软雅黑" panose="020B0503020204020204" charset="-122"/>
            </a:endParaRPr>
          </a:p>
        </p:txBody>
      </p:sp>
      <p:grpSp>
        <p:nvGrpSpPr>
          <p:cNvPr id="6" name="组合 5"/>
          <p:cNvGrpSpPr/>
          <p:nvPr/>
        </p:nvGrpSpPr>
        <p:grpSpPr>
          <a:xfrm>
            <a:off x="2471569" y="707203"/>
            <a:ext cx="5098415" cy="738876"/>
            <a:chOff x="2987824" y="1179392"/>
            <a:chExt cx="5098415" cy="738876"/>
          </a:xfrm>
        </p:grpSpPr>
        <p:grpSp>
          <p:nvGrpSpPr>
            <p:cNvPr id="7" name="组合 6"/>
            <p:cNvGrpSpPr/>
            <p:nvPr/>
          </p:nvGrpSpPr>
          <p:grpSpPr>
            <a:xfrm>
              <a:off x="2987824" y="1179392"/>
              <a:ext cx="738875" cy="738876"/>
              <a:chOff x="2498710" y="2311467"/>
              <a:chExt cx="1748840" cy="1748840"/>
            </a:xfrm>
          </p:grpSpPr>
          <p:sp>
            <p:nvSpPr>
              <p:cNvPr id="10" name="椭圆 9"/>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1</a:t>
                </a:r>
                <a:endParaRPr lang="en-US" altLang="zh-CN" sz="2400" b="1" dirty="0">
                  <a:latin typeface="微软雅黑" panose="020B0503020204020204" charset="-122"/>
                  <a:ea typeface="微软雅黑" panose="020B0503020204020204" charset="-122"/>
                </a:endParaRPr>
              </a:p>
            </p:txBody>
          </p:sp>
          <p:sp>
            <p:nvSpPr>
              <p:cNvPr id="11" name="椭圆 10"/>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8" name="文本框 8"/>
            <p:cNvSpPr txBox="1"/>
            <p:nvPr/>
          </p:nvSpPr>
          <p:spPr>
            <a:xfrm>
              <a:off x="3906034" y="1317822"/>
              <a:ext cx="4180205"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量化金融的概念</a:t>
              </a: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9" name="直接连接符 8"/>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471569" y="1587684"/>
            <a:ext cx="5004435" cy="738505"/>
            <a:chOff x="2987824" y="2192914"/>
            <a:chExt cx="5004435" cy="738876"/>
          </a:xfrm>
        </p:grpSpPr>
        <p:grpSp>
          <p:nvGrpSpPr>
            <p:cNvPr id="13" name="组合 12"/>
            <p:cNvGrpSpPr/>
            <p:nvPr/>
          </p:nvGrpSpPr>
          <p:grpSpPr>
            <a:xfrm>
              <a:off x="2987824" y="2192914"/>
              <a:ext cx="738875" cy="738876"/>
              <a:chOff x="2498710" y="2311467"/>
              <a:chExt cx="1748840" cy="1748840"/>
            </a:xfrm>
          </p:grpSpPr>
          <p:sp>
            <p:nvSpPr>
              <p:cNvPr id="16" name="椭圆 15"/>
              <p:cNvSpPr/>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2</a:t>
                </a:r>
                <a:endParaRPr lang="en-US" altLang="zh-CN" sz="2400" b="1" dirty="0">
                  <a:latin typeface="微软雅黑" panose="020B0503020204020204" charset="-122"/>
                  <a:ea typeface="微软雅黑" panose="020B0503020204020204" charset="-122"/>
                </a:endParaRPr>
              </a:p>
            </p:txBody>
          </p:sp>
          <p:sp>
            <p:nvSpPr>
              <p:cNvPr id="17" name="椭圆 16"/>
              <p:cNvSpPr/>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14" name="文本框 8"/>
            <p:cNvSpPr txBox="1"/>
            <p:nvPr/>
          </p:nvSpPr>
          <p:spPr>
            <a:xfrm>
              <a:off x="3906034" y="2331344"/>
              <a:ext cx="4086225"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量化金融分类</a:t>
              </a: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15" name="直接连接符 14"/>
            <p:cNvCxnSpPr/>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2471569" y="2467794"/>
            <a:ext cx="5170170" cy="738505"/>
            <a:chOff x="2987824" y="3201026"/>
            <a:chExt cx="5170170" cy="738876"/>
          </a:xfrm>
        </p:grpSpPr>
        <p:grpSp>
          <p:nvGrpSpPr>
            <p:cNvPr id="19" name="组合 18"/>
            <p:cNvGrpSpPr/>
            <p:nvPr/>
          </p:nvGrpSpPr>
          <p:grpSpPr>
            <a:xfrm>
              <a:off x="2987824" y="3201026"/>
              <a:ext cx="738875" cy="738876"/>
              <a:chOff x="2498710" y="2311467"/>
              <a:chExt cx="1748840" cy="1748840"/>
            </a:xfrm>
          </p:grpSpPr>
          <p:sp>
            <p:nvSpPr>
              <p:cNvPr id="22" name="椭圆 21"/>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3</a:t>
                </a:r>
                <a:endParaRPr lang="en-US" altLang="zh-CN" sz="2400" b="1" dirty="0">
                  <a:latin typeface="微软雅黑" panose="020B0503020204020204" charset="-122"/>
                  <a:ea typeface="微软雅黑" panose="020B0503020204020204" charset="-122"/>
                </a:endParaRPr>
              </a:p>
            </p:txBody>
          </p:sp>
          <p:sp>
            <p:nvSpPr>
              <p:cNvPr id="23" name="椭圆 22"/>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0" name="文本框 8"/>
            <p:cNvSpPr txBox="1"/>
            <p:nvPr/>
          </p:nvSpPr>
          <p:spPr>
            <a:xfrm>
              <a:off x="3906034" y="3339456"/>
              <a:ext cx="4251960" cy="4618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dirty="0">
                  <a:solidFill>
                    <a:schemeClr val="tx1">
                      <a:lumMod val="65000"/>
                      <a:lumOff val="35000"/>
                    </a:schemeClr>
                  </a:solidFill>
                  <a:latin typeface="微软雅黑" panose="020B0503020204020204" charset="-122"/>
                  <a:ea typeface="微软雅黑" panose="020B0503020204020204" charset="-122"/>
                  <a:cs typeface="+mn-ea"/>
                </a:rPr>
                <a:t>量化金融的理论基础</a:t>
              </a:r>
              <a:endParaRPr kumimoji="1" sz="24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cxnSp>
          <p:nvCxnSpPr>
            <p:cNvPr id="21" name="直接连接符 20"/>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量化金融</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963065" y="1315041"/>
            <a:ext cx="7871460" cy="1422954"/>
          </a:xfrm>
          <a:prstGeom prst="rect">
            <a:avLst/>
          </a:prstGeom>
          <a:noFill/>
        </p:spPr>
        <p:txBody>
          <a:bodyPr wrap="square" rtlCol="0" anchor="t">
            <a:spAutoFit/>
          </a:bodyPr>
          <a:lstStyle/>
          <a:p>
            <a:pPr algn="l">
              <a:lnSpc>
                <a:spcPct val="150000"/>
              </a:lnSpc>
            </a:pPr>
            <a:r>
              <a:rPr lang="zh-CN" altLang="en-US" sz="2000" b="1" dirty="0">
                <a:solidFill>
                  <a:schemeClr val="accent6"/>
                </a:solidFill>
                <a:latin typeface="微软雅黑" panose="020B0503020204020204" charset="-122"/>
                <a:ea typeface="微软雅黑" panose="020B0503020204020204" charset="-122"/>
                <a:sym typeface="+mn-ea"/>
              </a:rPr>
              <a:t>量化金融概念：</a:t>
            </a:r>
            <a:endParaRPr lang="en-US" altLang="zh-CN" sz="2000" b="1" dirty="0">
              <a:solidFill>
                <a:schemeClr val="accent6"/>
              </a:solidFill>
              <a:latin typeface="微软雅黑" panose="020B0503020204020204" charset="-122"/>
              <a:ea typeface="微软雅黑" panose="020B0503020204020204" charset="-122"/>
              <a:sym typeface="+mn-ea"/>
            </a:endParaRPr>
          </a:p>
          <a:p>
            <a:pPr marL="514350" indent="-514350" algn="l">
              <a:lnSpc>
                <a:spcPct val="150000"/>
              </a:lnSpc>
              <a:buFont typeface="+mj-ea"/>
              <a:buAutoNum type="ea1JpnChsDbPeriod"/>
            </a:pPr>
            <a:r>
              <a:rPr lang="zh-CN" altLang="en-US" sz="2000" b="1" dirty="0">
                <a:solidFill>
                  <a:schemeClr val="accent6"/>
                </a:solidFill>
                <a:latin typeface="微软雅黑" panose="020B0503020204020204" charset="-122"/>
                <a:ea typeface="微软雅黑" panose="020B0503020204020204" charset="-122"/>
                <a:sym typeface="+mn-ea"/>
              </a:rPr>
              <a:t>什么是量化金融</a:t>
            </a:r>
            <a:endParaRPr lang="en-US" altLang="zh-CN" sz="2000" b="1" dirty="0">
              <a:solidFill>
                <a:schemeClr val="accent6"/>
              </a:solidFill>
              <a:latin typeface="微软雅黑" panose="020B0503020204020204" charset="-122"/>
              <a:ea typeface="微软雅黑" panose="020B0503020204020204" charset="-122"/>
              <a:sym typeface="+mn-ea"/>
            </a:endParaRPr>
          </a:p>
          <a:p>
            <a:pPr marL="514350" indent="-514350">
              <a:lnSpc>
                <a:spcPct val="150000"/>
              </a:lnSpc>
              <a:buFont typeface="+mj-ea"/>
              <a:buAutoNum type="ea1JpnChsDbPeriod"/>
            </a:pPr>
            <a:r>
              <a:rPr lang="zh-CN" altLang="zh-CN" sz="2000" b="1" dirty="0">
                <a:solidFill>
                  <a:schemeClr val="accent6"/>
                </a:solidFill>
                <a:latin typeface="微软雅黑" panose="020B0503020204020204" charset="-122"/>
                <a:ea typeface="微软雅黑" panose="020B0503020204020204" charset="-122"/>
              </a:rPr>
              <a:t>量化金融的分类</a:t>
            </a:r>
            <a:endParaRPr lang="zh-CN" altLang="zh-CN" sz="2000" b="1" dirty="0">
              <a:solidFill>
                <a:schemeClr val="accent6"/>
              </a:solidFill>
              <a:latin typeface="微软雅黑" panose="020B0503020204020204" charset="-122"/>
              <a:ea typeface="微软雅黑" panose="020B0503020204020204" charset="-122"/>
            </a:endParaRPr>
          </a:p>
        </p:txBody>
      </p:sp>
      <p:pic>
        <p:nvPicPr>
          <p:cNvPr id="4" name="图片 3"/>
          <p:cNvPicPr/>
          <p:nvPr/>
        </p:nvPicPr>
        <p:blipFill>
          <a:blip r:embed="rId1"/>
          <a:stretch>
            <a:fillRect/>
          </a:stretch>
        </p:blipFill>
        <p:spPr>
          <a:xfrm>
            <a:off x="1547664" y="2814228"/>
            <a:ext cx="3719180" cy="2029197"/>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量化金融</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5715"/>
            <a:ext cx="7871460" cy="920573"/>
          </a:xfrm>
          <a:prstGeom prst="rect">
            <a:avLst/>
          </a:prstGeom>
          <a:noFill/>
        </p:spPr>
        <p:txBody>
          <a:bodyPr wrap="square" rtlCol="0" anchor="t">
            <a:spAutoFit/>
          </a:bodyPr>
          <a:lstStyle/>
          <a:p>
            <a:pPr algn="l">
              <a:lnSpc>
                <a:spcPct val="150000"/>
              </a:lnSpc>
            </a:pPr>
            <a:r>
              <a:rPr lang="zh-CN" altLang="en-US" sz="2000" b="1" dirty="0">
                <a:solidFill>
                  <a:schemeClr val="accent6"/>
                </a:solidFill>
                <a:latin typeface="微软雅黑" panose="020B0503020204020204" charset="-122"/>
                <a:ea typeface="微软雅黑" panose="020B0503020204020204" charset="-122"/>
                <a:sym typeface="+mn-ea"/>
              </a:rPr>
              <a:t>案例</a:t>
            </a:r>
            <a:r>
              <a:rPr lang="zh-CN" sz="2000" b="1" dirty="0">
                <a:solidFill>
                  <a:schemeClr val="accent6"/>
                </a:solidFill>
                <a:latin typeface="微软雅黑" panose="020B0503020204020204" charset="-122"/>
                <a:ea typeface="微软雅黑" panose="020B0503020204020204" charset="-122"/>
                <a:sym typeface="+mn-ea"/>
              </a:rPr>
              <a:t>导入：</a:t>
            </a:r>
            <a:endParaRPr lang="zh-CN" sz="2000" b="1" dirty="0">
              <a:solidFill>
                <a:schemeClr val="accent6"/>
              </a:solidFill>
              <a:latin typeface="微软雅黑" panose="020B0503020204020204" charset="-122"/>
              <a:ea typeface="微软雅黑" panose="020B0503020204020204" charset="-122"/>
              <a:sym typeface="+mn-ea"/>
            </a:endParaRPr>
          </a:p>
          <a:p>
            <a:pPr algn="l">
              <a:lnSpc>
                <a:spcPct val="150000"/>
              </a:lnSpc>
            </a:pPr>
            <a:r>
              <a:rPr lang="zh-CN" altLang="zh-CN" dirty="0">
                <a:latin typeface="微软雅黑" panose="020B0503020204020204" charset="-122"/>
                <a:ea typeface="微软雅黑" panose="020B0503020204020204" charset="-122"/>
              </a:rPr>
              <a:t>郑州商品交易所利用动力煤期权与期货的协同套保</a:t>
            </a:r>
            <a:endParaRPr dirty="0">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1"/>
          <a:stretch>
            <a:fillRect/>
          </a:stretch>
        </p:blipFill>
        <p:spPr>
          <a:xfrm>
            <a:off x="899592" y="2427734"/>
            <a:ext cx="5278120" cy="20396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899160" y="1203960"/>
            <a:ext cx="7871460" cy="920573"/>
          </a:xfrm>
          <a:prstGeom prst="rect">
            <a:avLst/>
          </a:prstGeom>
          <a:noFill/>
        </p:spPr>
        <p:txBody>
          <a:bodyPr wrap="square" rtlCol="0" anchor="t">
            <a:spAutoFit/>
          </a:bodyPr>
          <a:lstStyle/>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课堂讨论：</a:t>
            </a:r>
            <a:endParaRPr lang="zh-CN" sz="2000" dirty="0">
              <a:solidFill>
                <a:schemeClr val="accent6"/>
              </a:solidFill>
              <a:latin typeface="微软雅黑" panose="020B0503020204020204" charset="-122"/>
              <a:ea typeface="微软雅黑" panose="020B0503020204020204" charset="-122"/>
              <a:sym typeface="+mn-ea"/>
            </a:endParaRPr>
          </a:p>
          <a:p>
            <a:pPr algn="l">
              <a:lnSpc>
                <a:spcPct val="150000"/>
              </a:lnSpc>
            </a:pPr>
            <a:r>
              <a:rPr lang="zh-CN" altLang="en-US" dirty="0">
                <a:latin typeface="微软雅黑" panose="020B0503020204020204" charset="-122"/>
                <a:ea typeface="微软雅黑" panose="020B0503020204020204" charset="-122"/>
                <a:sym typeface="+mn-ea"/>
              </a:rPr>
              <a:t>是否还有其他策略</a:t>
            </a:r>
            <a:r>
              <a:rPr dirty="0">
                <a:latin typeface="微软雅黑" panose="020B0503020204020204" charset="-122"/>
                <a:ea typeface="微软雅黑" panose="020B0503020204020204" charset="-122"/>
                <a:sym typeface="+mn-ea"/>
              </a:rPr>
              <a:t>？</a:t>
            </a:r>
            <a:endParaRPr dirty="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1"/>
          <a:stretch>
            <a:fillRect/>
          </a:stretch>
        </p:blipFill>
        <p:spPr>
          <a:xfrm>
            <a:off x="2628265" y="2571750"/>
            <a:ext cx="3640455" cy="2275840"/>
          </a:xfrm>
          <a:prstGeom prst="rect">
            <a:avLst/>
          </a:prstGeom>
        </p:spPr>
      </p:pic>
      <p:sp>
        <p:nvSpPr>
          <p:cNvPr id="5" name="标题 5"/>
          <p:cNvSpPr>
            <a:spLocks noGrp="1"/>
          </p:cNvSpPr>
          <p:nvPr>
            <p:custDataLst>
              <p:tags r:id="rId2"/>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量化金融</a:t>
            </a:r>
            <a:endParaRPr lang="zh-CN" altLang="en-US" sz="2700" b="1" dirty="0">
              <a:solidFill>
                <a:srgbClr val="936419"/>
              </a:solidFill>
              <a:latin typeface="微软雅黑" panose="020B0503020204020204" charset="-122"/>
              <a:ea typeface="微软雅黑" panose="020B0503020204020204"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量化金融</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5715"/>
            <a:ext cx="7871460" cy="1422954"/>
          </a:xfrm>
          <a:prstGeom prst="rect">
            <a:avLst/>
          </a:prstGeom>
          <a:noFill/>
        </p:spPr>
        <p:txBody>
          <a:bodyPr wrap="square" rtlCol="0" anchor="t">
            <a:spAutoFit/>
          </a:bodyPr>
          <a:lstStyle/>
          <a:p>
            <a:pPr>
              <a:lnSpc>
                <a:spcPct val="150000"/>
              </a:lnSpc>
            </a:pPr>
            <a:r>
              <a:rPr lang="zh-CN" altLang="zh-CN" sz="2000" b="1" dirty="0">
                <a:solidFill>
                  <a:schemeClr val="accent6"/>
                </a:solidFill>
                <a:latin typeface="微软雅黑" panose="020B0503020204020204" charset="-122"/>
                <a:ea typeface="微软雅黑" panose="020B0503020204020204" charset="-122"/>
              </a:rPr>
              <a:t>量化金融的优势和特点</a:t>
            </a:r>
            <a:r>
              <a:rPr lang="zh-CN" altLang="en-US" sz="2000" b="1" dirty="0">
                <a:solidFill>
                  <a:schemeClr val="accent6"/>
                </a:solidFill>
                <a:latin typeface="微软雅黑" panose="020B0503020204020204" charset="-122"/>
                <a:ea typeface="微软雅黑" panose="020B0503020204020204" charset="-122"/>
                <a:sym typeface="+mn-ea"/>
              </a:rPr>
              <a:t>：</a:t>
            </a:r>
            <a:endParaRPr lang="en-US" altLang="zh-CN" sz="2000" b="1" dirty="0">
              <a:solidFill>
                <a:schemeClr val="accent6"/>
              </a:solidFill>
              <a:latin typeface="微软雅黑" panose="020B0503020204020204" charset="-122"/>
              <a:ea typeface="微软雅黑" panose="020B0503020204020204" charset="-122"/>
              <a:sym typeface="+mn-ea"/>
            </a:endParaRPr>
          </a:p>
          <a:p>
            <a:pPr marL="514350" indent="-514350" algn="l">
              <a:lnSpc>
                <a:spcPct val="150000"/>
              </a:lnSpc>
              <a:buFont typeface="+mj-ea"/>
              <a:buAutoNum type="ea1JpnChsDbPeriod"/>
            </a:pPr>
            <a:r>
              <a:rPr lang="zh-CN" altLang="zh-CN" sz="2000" b="1" dirty="0">
                <a:solidFill>
                  <a:schemeClr val="accent6"/>
                </a:solidFill>
                <a:latin typeface="微软雅黑" panose="020B0503020204020204" charset="-122"/>
                <a:ea typeface="微软雅黑" panose="020B0503020204020204" charset="-122"/>
              </a:rPr>
              <a:t>量化金融的优势</a:t>
            </a:r>
            <a:r>
              <a:rPr lang="en-US" altLang="zh-CN" sz="2000" b="1" dirty="0">
                <a:solidFill>
                  <a:schemeClr val="accent6"/>
                </a:solidFill>
                <a:latin typeface="微软雅黑" panose="020B0503020204020204" charset="-122"/>
                <a:ea typeface="微软雅黑" panose="020B0503020204020204" charset="-122"/>
              </a:rPr>
              <a:t>:</a:t>
            </a:r>
            <a:endParaRPr lang="en-US" altLang="zh-CN" sz="2000" b="1" dirty="0">
              <a:solidFill>
                <a:schemeClr val="accent6"/>
              </a:solidFill>
              <a:latin typeface="微软雅黑" panose="020B0503020204020204" charset="-122"/>
              <a:ea typeface="微软雅黑" panose="020B0503020204020204" charset="-122"/>
            </a:endParaRPr>
          </a:p>
          <a:p>
            <a:pPr algn="l">
              <a:lnSpc>
                <a:spcPct val="150000"/>
              </a:lnSpc>
            </a:pPr>
            <a:r>
              <a:rPr lang="zh-CN" altLang="en-US" dirty="0">
                <a:latin typeface="微软雅黑" panose="020B0503020204020204" charset="-122"/>
                <a:ea typeface="微软雅黑" panose="020B0503020204020204" charset="-122"/>
              </a:rPr>
              <a:t>如何接收接受与决策？</a:t>
            </a:r>
            <a:endParaRPr lang="en-US" altLang="zh-CN" dirty="0">
              <a:latin typeface="微软雅黑" panose="020B0503020204020204" charset="-122"/>
              <a:ea typeface="微软雅黑" panose="020B0503020204020204" charset="-122"/>
              <a:sym typeface="+mn-ea"/>
            </a:endParaRPr>
          </a:p>
        </p:txBody>
      </p:sp>
      <p:pic>
        <p:nvPicPr>
          <p:cNvPr id="4" name="图片 3" descr="图示&#10;&#10;描述已自动生成"/>
          <p:cNvPicPr>
            <a:picLocks noChangeAspect="1"/>
          </p:cNvPicPr>
          <p:nvPr/>
        </p:nvPicPr>
        <p:blipFill>
          <a:blip r:embed="rId1"/>
          <a:srcRect r="9214"/>
          <a:stretch>
            <a:fillRect/>
          </a:stretch>
        </p:blipFill>
        <p:spPr>
          <a:xfrm>
            <a:off x="899592" y="2698669"/>
            <a:ext cx="3068454" cy="183529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015" y="1343261"/>
            <a:ext cx="9155015" cy="918490"/>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674370" y="1489075"/>
            <a:ext cx="7879080" cy="626967"/>
          </a:xfrm>
          <a:prstGeom prst="rect">
            <a:avLst/>
          </a:prstGeom>
          <a:noFill/>
        </p:spPr>
        <p:txBody>
          <a:bodyPr wrap="square" lIns="68580" tIns="34290" rIns="68580" bIns="34290" rtlCol="0">
            <a:spAutoFit/>
          </a:bodyPr>
          <a:lstStyle/>
          <a:p>
            <a:pPr algn="ctr">
              <a:lnSpc>
                <a:spcPct val="120000"/>
              </a:lnSpc>
            </a:pPr>
            <a:r>
              <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  </a:t>
            </a:r>
            <a:r>
              <a:rPr lang="zh-CN" altLang="en-US"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证券数字化转型</a:t>
            </a:r>
            <a:endPar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3451567" y="2402392"/>
            <a:ext cx="2229851" cy="345440"/>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a:t>
            </a:r>
            <a:endPar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pic>
        <p:nvPicPr>
          <p:cNvPr id="2" name="图片 1" descr="资源库新logo-1"/>
          <p:cNvPicPr>
            <a:picLocks noChangeAspect="1"/>
          </p:cNvPicPr>
          <p:nvPr/>
        </p:nvPicPr>
        <p:blipFill>
          <a:blip r:embed="rId2"/>
          <a:stretch>
            <a:fillRect/>
          </a:stretch>
        </p:blipFill>
        <p:spPr>
          <a:xfrm>
            <a:off x="35560" y="51435"/>
            <a:ext cx="1058887" cy="788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量化金融</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5715"/>
            <a:ext cx="7871460" cy="3048912"/>
          </a:xfrm>
          <a:prstGeom prst="rect">
            <a:avLst/>
          </a:prstGeom>
          <a:noFill/>
        </p:spPr>
        <p:txBody>
          <a:bodyPr wrap="square" rtlCol="0" anchor="t">
            <a:spAutoFit/>
          </a:bodyPr>
          <a:lstStyle/>
          <a:p>
            <a:pPr>
              <a:lnSpc>
                <a:spcPct val="150000"/>
              </a:lnSpc>
            </a:pPr>
            <a:r>
              <a:rPr lang="zh-CN" altLang="zh-CN" sz="2000" b="1" dirty="0">
                <a:solidFill>
                  <a:schemeClr val="accent6"/>
                </a:solidFill>
                <a:latin typeface="微软雅黑" panose="020B0503020204020204" charset="-122"/>
                <a:ea typeface="微软雅黑" panose="020B0503020204020204" charset="-122"/>
              </a:rPr>
              <a:t>量化金融的优势和特点</a:t>
            </a:r>
            <a:r>
              <a:rPr lang="zh-CN" altLang="en-US" sz="2000" b="1" dirty="0">
                <a:solidFill>
                  <a:schemeClr val="accent6"/>
                </a:solidFill>
                <a:latin typeface="微软雅黑" panose="020B0503020204020204" charset="-122"/>
                <a:ea typeface="微软雅黑" panose="020B0503020204020204" charset="-122"/>
                <a:sym typeface="+mn-ea"/>
              </a:rPr>
              <a:t>：</a:t>
            </a:r>
            <a:endParaRPr lang="en-US" altLang="zh-CN" sz="2000" b="1" dirty="0">
              <a:solidFill>
                <a:schemeClr val="accent6"/>
              </a:solidFill>
              <a:latin typeface="微软雅黑" panose="020B0503020204020204" charset="-122"/>
              <a:ea typeface="微软雅黑" panose="020B0503020204020204" charset="-122"/>
              <a:sym typeface="+mn-ea"/>
            </a:endParaRPr>
          </a:p>
          <a:p>
            <a:pPr marL="514350" indent="-514350" algn="l">
              <a:lnSpc>
                <a:spcPct val="150000"/>
              </a:lnSpc>
              <a:buFont typeface="+mj-ea"/>
              <a:buAutoNum type="ea1JpnChsDbPeriod" startAt="2"/>
            </a:pPr>
            <a:r>
              <a:rPr lang="zh-CN" altLang="zh-CN" sz="2000" b="1" dirty="0">
                <a:solidFill>
                  <a:schemeClr val="accent6"/>
                </a:solidFill>
                <a:latin typeface="微软雅黑" panose="020B0503020204020204" charset="-122"/>
                <a:ea typeface="微软雅黑" panose="020B0503020204020204" charset="-122"/>
              </a:rPr>
              <a:t>量化异于传统的其他特点</a:t>
            </a:r>
            <a:r>
              <a:rPr lang="en-US" altLang="zh-CN" sz="2000" b="1" dirty="0">
                <a:solidFill>
                  <a:schemeClr val="accent6"/>
                </a:solidFill>
                <a:latin typeface="微软雅黑" panose="020B0503020204020204" charset="-122"/>
                <a:ea typeface="微软雅黑" panose="020B0503020204020204" charset="-122"/>
              </a:rPr>
              <a:t>:</a:t>
            </a:r>
            <a:endParaRPr lang="en-US" altLang="zh-CN" sz="2000" b="1" dirty="0">
              <a:solidFill>
                <a:schemeClr val="accent6"/>
              </a:solidFill>
              <a:latin typeface="微软雅黑" panose="020B0503020204020204" charset="-122"/>
              <a:ea typeface="微软雅黑" panose="020B0503020204020204" charset="-122"/>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量化投资是基于对市场深入理解而形成的合乎逻辑的投资理念和投资方法。</a:t>
            </a:r>
            <a:endPar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量化投资是一种主动型策略。</a:t>
            </a:r>
            <a:endPar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量化投资是一个动态调整的过程。</a:t>
            </a:r>
            <a:endPar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寻找大概率获胜的机会。</a:t>
            </a:r>
            <a:endPar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p:txBody>
      </p:sp>
      <p:pic>
        <p:nvPicPr>
          <p:cNvPr id="2" name="图片 1"/>
          <p:cNvPicPr>
            <a:picLocks noChangeAspect="1"/>
          </p:cNvPicPr>
          <p:nvPr/>
        </p:nvPicPr>
        <p:blipFill>
          <a:blip r:embed="rId1"/>
          <a:srcRect t="14099" b="5166"/>
          <a:stretch>
            <a:fillRect/>
          </a:stretch>
        </p:blipFill>
        <p:spPr>
          <a:xfrm>
            <a:off x="5078402" y="2800171"/>
            <a:ext cx="3729683" cy="15793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量化金融</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539552" y="1194421"/>
            <a:ext cx="7871460" cy="922047"/>
          </a:xfrm>
          <a:prstGeom prst="rect">
            <a:avLst/>
          </a:prstGeom>
          <a:noFill/>
        </p:spPr>
        <p:txBody>
          <a:bodyPr wrap="square" rtlCol="0" anchor="t">
            <a:spAutoFit/>
          </a:bodyPr>
          <a:lstStyle/>
          <a:p>
            <a:pPr>
              <a:lnSpc>
                <a:spcPct val="150000"/>
              </a:lnSpc>
            </a:pPr>
            <a:r>
              <a:rPr lang="zh-CN" altLang="zh-CN" sz="2000" b="1" dirty="0">
                <a:solidFill>
                  <a:schemeClr val="accent6"/>
                </a:solidFill>
                <a:latin typeface="微软雅黑" panose="020B0503020204020204" charset="-122"/>
                <a:ea typeface="微软雅黑" panose="020B0503020204020204" charset="-122"/>
              </a:rPr>
              <a:t>量化金融的优势和特点</a:t>
            </a:r>
            <a:r>
              <a:rPr lang="zh-CN" altLang="en-US" sz="2000" b="1" dirty="0">
                <a:solidFill>
                  <a:schemeClr val="accent6"/>
                </a:solidFill>
                <a:latin typeface="微软雅黑" panose="020B0503020204020204" charset="-122"/>
                <a:ea typeface="微软雅黑" panose="020B0503020204020204" charset="-122"/>
                <a:sym typeface="+mn-ea"/>
              </a:rPr>
              <a:t>：</a:t>
            </a:r>
            <a:endParaRPr lang="en-US" altLang="zh-CN" sz="2000" b="1" dirty="0">
              <a:solidFill>
                <a:schemeClr val="accent6"/>
              </a:solidFill>
              <a:latin typeface="微软雅黑" panose="020B0503020204020204" charset="-122"/>
              <a:ea typeface="微软雅黑" panose="020B0503020204020204" charset="-122"/>
              <a:sym typeface="+mn-ea"/>
            </a:endParaRPr>
          </a:p>
          <a:p>
            <a:pPr>
              <a:lnSpc>
                <a:spcPct val="150000"/>
              </a:lnSpc>
            </a:pPr>
            <a:r>
              <a:rPr lang="zh-CN" altLang="zh-CN" dirty="0">
                <a:latin typeface="微软雅黑" panose="020B0503020204020204" charset="-122"/>
                <a:ea typeface="微软雅黑" panose="020B0503020204020204" charset="-122"/>
              </a:rPr>
              <a:t>数字中国</a:t>
            </a:r>
            <a:r>
              <a:rPr lang="en-US" altLang="zh-CN"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量化投资与监管</a:t>
            </a:r>
            <a:r>
              <a:rPr lang="zh-CN" altLang="en-US" dirty="0">
                <a:latin typeface="微软雅黑" panose="020B0503020204020204" charset="-122"/>
                <a:ea typeface="微软雅黑" panose="020B0503020204020204" charset="-122"/>
              </a:rPr>
              <a:t>导入</a:t>
            </a:r>
            <a:endParaRPr lang="zh-CN" altLang="zh-CN" dirty="0">
              <a:latin typeface="微软雅黑" panose="020B0503020204020204" charset="-122"/>
              <a:ea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899160" y="1203960"/>
            <a:ext cx="7871460" cy="920573"/>
          </a:xfrm>
          <a:prstGeom prst="rect">
            <a:avLst/>
          </a:prstGeom>
          <a:noFill/>
        </p:spPr>
        <p:txBody>
          <a:bodyPr wrap="square" rtlCol="0" anchor="t">
            <a:spAutoFit/>
          </a:bodyPr>
          <a:lstStyle/>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课堂讨论：</a:t>
            </a:r>
            <a:endParaRPr lang="zh-CN" sz="2000" dirty="0">
              <a:solidFill>
                <a:schemeClr val="accent6"/>
              </a:solidFill>
              <a:latin typeface="微软雅黑" panose="020B0503020204020204" charset="-122"/>
              <a:ea typeface="微软雅黑" panose="020B0503020204020204" charset="-122"/>
              <a:sym typeface="+mn-ea"/>
            </a:endParaRPr>
          </a:p>
          <a:p>
            <a:pPr algn="l">
              <a:lnSpc>
                <a:spcPct val="150000"/>
              </a:lnSpc>
            </a:pPr>
            <a:r>
              <a:rPr lang="zh-CN" altLang="en-US" dirty="0">
                <a:latin typeface="微软雅黑" panose="020B0503020204020204" charset="-122"/>
                <a:ea typeface="微软雅黑" panose="020B0503020204020204" charset="-122"/>
                <a:sym typeface="+mn-ea"/>
              </a:rPr>
              <a:t>量化交易是否应该加强监管</a:t>
            </a:r>
            <a:r>
              <a:rPr dirty="0">
                <a:latin typeface="微软雅黑" panose="020B0503020204020204" charset="-122"/>
                <a:ea typeface="微软雅黑" panose="020B0503020204020204" charset="-122"/>
                <a:sym typeface="+mn-ea"/>
              </a:rPr>
              <a:t>？</a:t>
            </a:r>
            <a:endParaRPr dirty="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1"/>
          <a:stretch>
            <a:fillRect/>
          </a:stretch>
        </p:blipFill>
        <p:spPr>
          <a:xfrm>
            <a:off x="2628265" y="2571750"/>
            <a:ext cx="3640455" cy="2275840"/>
          </a:xfrm>
          <a:prstGeom prst="rect">
            <a:avLst/>
          </a:prstGeom>
        </p:spPr>
      </p:pic>
      <p:sp>
        <p:nvSpPr>
          <p:cNvPr id="5" name="标题 5"/>
          <p:cNvSpPr>
            <a:spLocks noGrp="1"/>
          </p:cNvSpPr>
          <p:nvPr>
            <p:custDataLst>
              <p:tags r:id="rId2"/>
            </p:custDataLst>
          </p:nvPr>
        </p:nvSpPr>
        <p:spPr>
          <a:xfrm>
            <a:off x="827405" y="116205"/>
            <a:ext cx="3818890" cy="5492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量化金融</a:t>
            </a:r>
            <a:endParaRPr lang="zh-CN" altLang="en-US" sz="2700" b="1" dirty="0">
              <a:solidFill>
                <a:srgbClr val="936419"/>
              </a:solidFill>
              <a:latin typeface="微软雅黑" panose="020B0503020204020204" charset="-122"/>
              <a:ea typeface="微软雅黑" panose="020B0503020204020204"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量化金融</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5715"/>
            <a:ext cx="7871460" cy="3465692"/>
          </a:xfrm>
          <a:prstGeom prst="rect">
            <a:avLst/>
          </a:prstGeom>
          <a:noFill/>
        </p:spPr>
        <p:txBody>
          <a:bodyPr wrap="square" rtlCol="0" anchor="t">
            <a:spAutoFit/>
          </a:bodyPr>
          <a:lstStyle/>
          <a:p>
            <a:pPr>
              <a:lnSpc>
                <a:spcPct val="150000"/>
              </a:lnSpc>
            </a:pPr>
            <a:r>
              <a:rPr lang="zh-CN" altLang="zh-CN" sz="2000" b="1" dirty="0">
                <a:solidFill>
                  <a:schemeClr val="accent6"/>
                </a:solidFill>
                <a:latin typeface="微软雅黑" panose="020B0503020204020204" charset="-122"/>
                <a:ea typeface="微软雅黑" panose="020B0503020204020204" charset="-122"/>
              </a:rPr>
              <a:t>量化金融的理论基础</a:t>
            </a:r>
            <a:r>
              <a:rPr lang="zh-CN" altLang="en-US" sz="2000" b="1" dirty="0">
                <a:solidFill>
                  <a:schemeClr val="accent6"/>
                </a:solidFill>
                <a:latin typeface="微软雅黑" panose="020B0503020204020204" charset="-122"/>
                <a:ea typeface="微软雅黑" panose="020B0503020204020204" charset="-122"/>
                <a:sym typeface="+mn-ea"/>
              </a:rPr>
              <a:t>：</a:t>
            </a:r>
            <a:endParaRPr lang="en-US" altLang="zh-CN" sz="2000" b="1" dirty="0">
              <a:solidFill>
                <a:schemeClr val="accent6"/>
              </a:solidFill>
              <a:latin typeface="微软雅黑" panose="020B0503020204020204" charset="-122"/>
              <a:ea typeface="微软雅黑" panose="020B0503020204020204" charset="-122"/>
              <a:sym typeface="+mn-ea"/>
            </a:endParaRPr>
          </a:p>
          <a:p>
            <a:pPr marL="514350" indent="-514350" algn="l">
              <a:lnSpc>
                <a:spcPct val="150000"/>
              </a:lnSpc>
              <a:buFont typeface="Wingdings" panose="05000000000000000000" pitchFamily="2" charset="2"/>
              <a:buChar char="n"/>
            </a:pPr>
            <a:r>
              <a:rPr lang="zh-CN" altLang="en-US" sz="2000" b="1" dirty="0">
                <a:solidFill>
                  <a:schemeClr val="accent6"/>
                </a:solidFill>
                <a:latin typeface="微软雅黑" panose="020B0503020204020204" charset="-122"/>
                <a:ea typeface="微软雅黑" panose="020B0503020204020204" charset="-122"/>
              </a:rPr>
              <a:t>量化金融分别涉及以下科学领域</a:t>
            </a:r>
            <a:endParaRPr lang="en-US" altLang="zh-CN" sz="2000" b="1" dirty="0">
              <a:solidFill>
                <a:schemeClr val="accent6"/>
              </a:solidFill>
              <a:latin typeface="微软雅黑" panose="020B0503020204020204" charset="-122"/>
              <a:ea typeface="微软雅黑" panose="020B0503020204020204" charset="-122"/>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概率统计理论。</a:t>
            </a:r>
            <a:endPar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随机过程理论。</a:t>
            </a:r>
            <a:endPar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金融工程学理论。</a:t>
            </a:r>
            <a:endParaRPr lang="en-US"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优化理论</a:t>
            </a:r>
            <a:endParaRPr lang="en-US"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机器学习理论</a:t>
            </a:r>
            <a:endParaRPr lang="en-US"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数学金融理论</a:t>
            </a:r>
            <a:endPar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量化金融</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1817"/>
            <a:ext cx="7871460" cy="2625719"/>
          </a:xfrm>
          <a:prstGeom prst="rect">
            <a:avLst/>
          </a:prstGeom>
          <a:noFill/>
        </p:spPr>
        <p:txBody>
          <a:bodyPr wrap="square" rtlCol="0" anchor="t">
            <a:spAutoFit/>
          </a:bodyPr>
          <a:lstStyle/>
          <a:p>
            <a:pPr>
              <a:lnSpc>
                <a:spcPct val="150000"/>
              </a:lnSpc>
            </a:pPr>
            <a:r>
              <a:rPr lang="zh-CN" altLang="zh-CN" sz="2000" b="1" dirty="0">
                <a:solidFill>
                  <a:schemeClr val="accent6"/>
                </a:solidFill>
                <a:latin typeface="微软雅黑" panose="020B0503020204020204" charset="-122"/>
                <a:ea typeface="微软雅黑" panose="020B0503020204020204" charset="-122"/>
              </a:rPr>
              <a:t>量化金融的理论基础</a:t>
            </a:r>
            <a:r>
              <a:rPr lang="zh-CN" altLang="en-US" sz="2000" b="1" dirty="0">
                <a:solidFill>
                  <a:schemeClr val="accent6"/>
                </a:solidFill>
                <a:latin typeface="微软雅黑" panose="020B0503020204020204" charset="-122"/>
                <a:ea typeface="微软雅黑" panose="020B0503020204020204" charset="-122"/>
                <a:sym typeface="+mn-ea"/>
              </a:rPr>
              <a:t>：</a:t>
            </a:r>
            <a:endParaRPr lang="en-US" altLang="zh-CN" sz="2000" b="1" dirty="0">
              <a:solidFill>
                <a:schemeClr val="accent6"/>
              </a:solidFill>
              <a:latin typeface="微软雅黑" panose="020B0503020204020204" charset="-122"/>
              <a:ea typeface="微软雅黑" panose="020B0503020204020204" charset="-122"/>
              <a:sym typeface="+mn-ea"/>
            </a:endParaRPr>
          </a:p>
          <a:p>
            <a:pPr marL="514350" indent="-514350">
              <a:lnSpc>
                <a:spcPct val="150000"/>
              </a:lnSpc>
              <a:buFont typeface="Wingdings" panose="05000000000000000000" pitchFamily="2" charset="2"/>
              <a:buChar char="n"/>
            </a:pPr>
            <a:r>
              <a:rPr lang="zh-CN" altLang="en-US" sz="2000" b="1" dirty="0">
                <a:solidFill>
                  <a:schemeClr val="accent6"/>
                </a:solidFill>
                <a:latin typeface="微软雅黑" panose="020B0503020204020204" charset="-122"/>
                <a:ea typeface="微软雅黑" panose="020B0503020204020204" charset="-122"/>
              </a:rPr>
              <a:t>量化金融具体理论介绍</a:t>
            </a:r>
            <a:endParaRPr lang="en-US" altLang="zh-CN" sz="2000" b="1" dirty="0">
              <a:solidFill>
                <a:schemeClr val="accent6"/>
              </a:solidFill>
              <a:latin typeface="微软雅黑" panose="020B0503020204020204" charset="-122"/>
              <a:ea typeface="微软雅黑" panose="020B0503020204020204" charset="-122"/>
            </a:endParaRPr>
          </a:p>
          <a:p>
            <a:pPr marL="514350" indent="-514350">
              <a:lnSpc>
                <a:spcPct val="150000"/>
              </a:lnSpc>
              <a:buFont typeface="+mj-ea"/>
              <a:buAutoNum type="ea1JpnChsDbPeriod"/>
            </a:pPr>
            <a:r>
              <a:rPr lang="zh-CN" altLang="zh-CN" dirty="0">
                <a:latin typeface="微软雅黑" panose="020B0503020204020204" charset="-122"/>
                <a:ea typeface="微软雅黑" panose="020B0503020204020204" charset="-122"/>
              </a:rPr>
              <a:t>金融时序分析理论</a:t>
            </a:r>
            <a:endParaRPr lang="en-US" altLang="zh-CN" dirty="0">
              <a:latin typeface="微软雅黑" panose="020B0503020204020204" charset="-122"/>
              <a:ea typeface="微软雅黑" panose="020B0503020204020204" charset="-122"/>
            </a:endParaRPr>
          </a:p>
          <a:p>
            <a:pPr marL="514350" indent="-514350">
              <a:lnSpc>
                <a:spcPct val="150000"/>
              </a:lnSpc>
              <a:buFont typeface="+mj-ea"/>
              <a:buAutoNum type="ea1JpnChsDbPeriod"/>
            </a:pPr>
            <a:r>
              <a:rPr lang="zh-CN" altLang="zh-CN" dirty="0">
                <a:latin typeface="微软雅黑" panose="020B0503020204020204" charset="-122"/>
                <a:ea typeface="微软雅黑" panose="020B0503020204020204" charset="-122"/>
              </a:rPr>
              <a:t>投资组合理论</a:t>
            </a:r>
            <a:endParaRPr lang="zh-CN" altLang="zh-CN" dirty="0">
              <a:latin typeface="微软雅黑" panose="020B0503020204020204" charset="-122"/>
              <a:ea typeface="微软雅黑" panose="020B0503020204020204" charset="-122"/>
            </a:endParaRPr>
          </a:p>
          <a:p>
            <a:pPr marL="514350" indent="-514350">
              <a:lnSpc>
                <a:spcPct val="150000"/>
              </a:lnSpc>
              <a:buFont typeface="+mj-ea"/>
              <a:buAutoNum type="ea1JpnChsDbPeriod"/>
            </a:pPr>
            <a:r>
              <a:rPr lang="zh-CN" altLang="zh-CN" dirty="0">
                <a:latin typeface="微软雅黑" panose="020B0503020204020204" charset="-122"/>
                <a:ea typeface="微软雅黑" panose="020B0503020204020204" charset="-122"/>
              </a:rPr>
              <a:t>债券型产品利率的期限结构</a:t>
            </a:r>
            <a:endParaRPr lang="zh-CN" altLang="zh-CN" dirty="0">
              <a:latin typeface="微软雅黑" panose="020B0503020204020204" charset="-122"/>
              <a:ea typeface="微软雅黑" panose="020B0503020204020204" charset="-122"/>
            </a:endParaRPr>
          </a:p>
          <a:p>
            <a:pPr marL="514350" indent="-514350">
              <a:lnSpc>
                <a:spcPct val="150000"/>
              </a:lnSpc>
              <a:buFont typeface="+mj-ea"/>
              <a:buAutoNum type="ea1JpnChsDbPeriod"/>
            </a:pPr>
            <a:r>
              <a:rPr lang="zh-CN" altLang="zh-CN" dirty="0">
                <a:latin typeface="微软雅黑" panose="020B0503020204020204" charset="-122"/>
                <a:ea typeface="微软雅黑" panose="020B0503020204020204" charset="-122"/>
              </a:rPr>
              <a:t>衍生品定价</a:t>
            </a:r>
            <a:endParaRPr lang="zh-CN" altLang="zh-CN" dirty="0">
              <a:latin typeface="微软雅黑" panose="020B0503020204020204" charset="-122"/>
              <a:ea typeface="微软雅黑" panose="020B050302020402020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779520" y="1119505"/>
            <a:ext cx="1728470" cy="2245360"/>
            <a:chOff x="5952" y="1763"/>
            <a:chExt cx="2722" cy="3536"/>
          </a:xfrm>
        </p:grpSpPr>
        <p:pic>
          <p:nvPicPr>
            <p:cNvPr id="8" name="图片 7"/>
            <p:cNvPicPr>
              <a:picLocks noChangeAspect="1"/>
            </p:cNvPicPr>
            <p:nvPr/>
          </p:nvPicPr>
          <p:blipFill>
            <a:blip r:embed="rId1"/>
            <a:srcRect t="57075"/>
            <a:stretch>
              <a:fillRect/>
            </a:stretch>
          </p:blipFill>
          <p:spPr>
            <a:xfrm>
              <a:off x="5952" y="3789"/>
              <a:ext cx="2722" cy="1510"/>
            </a:xfrm>
            <a:prstGeom prst="rect">
              <a:avLst/>
            </a:prstGeom>
          </p:spPr>
        </p:pic>
        <p:pic>
          <p:nvPicPr>
            <p:cNvPr id="2" name="图片 1" descr="资源库新logo-1"/>
            <p:cNvPicPr>
              <a:picLocks noChangeAspect="1"/>
            </p:cNvPicPr>
            <p:nvPr/>
          </p:nvPicPr>
          <p:blipFill>
            <a:blip r:embed="rId2"/>
            <a:stretch>
              <a:fillRect/>
            </a:stretch>
          </p:blipFill>
          <p:spPr>
            <a:xfrm>
              <a:off x="5952" y="1763"/>
              <a:ext cx="2722" cy="2026"/>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7517" b="7558"/>
          <a:stretch>
            <a:fillRect/>
          </a:stretch>
        </p:blipFill>
        <p:spPr>
          <a:xfrm>
            <a:off x="0" y="1"/>
            <a:ext cx="9144000" cy="5143500"/>
          </a:xfrm>
          <a:prstGeom prst="rect">
            <a:avLst/>
          </a:prstGeom>
        </p:spPr>
      </p:pic>
      <p:pic>
        <p:nvPicPr>
          <p:cNvPr id="12" name="图片 11"/>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sharpenSoften amount="-50000"/>
                    </a14:imgEffect>
                  </a14:imgLayer>
                </a14:imgProps>
              </a:ext>
              <a:ext uri="{28A0092B-C50C-407E-A947-70E740481C1C}">
                <a14:useLocalDpi xmlns:a14="http://schemas.microsoft.com/office/drawing/2010/main" val="0"/>
              </a:ext>
            </a:extLst>
          </a:blip>
          <a:srcRect t="7517" b="48111"/>
          <a:stretch>
            <a:fillRect/>
          </a:stretch>
        </p:blipFill>
        <p:spPr>
          <a:xfrm>
            <a:off x="0" y="1"/>
            <a:ext cx="9144000" cy="2687379"/>
          </a:xfrm>
          <a:prstGeom prst="rect">
            <a:avLst/>
          </a:prstGeom>
        </p:spPr>
      </p:pic>
      <p:sp>
        <p:nvSpPr>
          <p:cNvPr id="14" name="矩形 13"/>
          <p:cNvSpPr/>
          <p:nvPr/>
        </p:nvSpPr>
        <p:spPr>
          <a:xfrm>
            <a:off x="-36195" y="1635671"/>
            <a:ext cx="9144000" cy="1220051"/>
          </a:xfrm>
          <a:prstGeom prst="rect">
            <a:avLst/>
          </a:prstGeom>
          <a:gradFill flip="none" rotWithShape="1">
            <a:gsLst>
              <a:gs pos="0">
                <a:sysClr val="window" lastClr="FFFFFF">
                  <a:alpha val="0"/>
                </a:sysClr>
              </a:gs>
              <a:gs pos="48000">
                <a:sysClr val="window" lastClr="FFFFFF"/>
              </a:gs>
              <a:gs pos="100000">
                <a:sysClr val="window" lastClr="FFFFFF">
                  <a:alpha val="0"/>
                </a:sys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972185" y="1857375"/>
            <a:ext cx="6911975" cy="829945"/>
          </a:xfrm>
          <a:prstGeom prst="rect">
            <a:avLst/>
          </a:prstGeom>
          <a:noFill/>
        </p:spPr>
        <p:txBody>
          <a:bodyPr wrap="square" rtlCol="0">
            <a:spAutoFit/>
          </a:bodyPr>
          <a:lstStyle/>
          <a:p>
            <a:pPr algn="ctr" defTabSz="914400"/>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金融大数据分析</a:t>
            </a:r>
            <a:endPar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endParaRPr>
          </a:p>
        </p:txBody>
      </p:sp>
      <p:pic>
        <p:nvPicPr>
          <p:cNvPr id="2" name="图片 1" descr="金融科技应用专业教学资源库"/>
          <p:cNvPicPr>
            <a:picLocks noChangeAspect="1"/>
          </p:cNvPicPr>
          <p:nvPr/>
        </p:nvPicPr>
        <p:blipFill>
          <a:blip r:embed="rId4"/>
          <a:stretch>
            <a:fillRect/>
          </a:stretch>
        </p:blipFill>
        <p:spPr>
          <a:xfrm>
            <a:off x="252095" y="267335"/>
            <a:ext cx="3514090" cy="6045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015" y="1343261"/>
            <a:ext cx="9155015" cy="918490"/>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674370" y="1489075"/>
            <a:ext cx="7879080" cy="626967"/>
          </a:xfrm>
          <a:prstGeom prst="rect">
            <a:avLst/>
          </a:prstGeom>
          <a:noFill/>
        </p:spPr>
        <p:txBody>
          <a:bodyPr wrap="square" lIns="68580" tIns="34290" rIns="68580" bIns="34290" rtlCol="0">
            <a:spAutoFit/>
          </a:bodyPr>
          <a:lstStyle/>
          <a:p>
            <a:pPr algn="ctr">
              <a:lnSpc>
                <a:spcPct val="120000"/>
              </a:lnSpc>
            </a:pPr>
            <a:r>
              <a:rPr lang="zh-CN" altLang="en-US"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多因子策略及多因子量化交易实践介绍</a:t>
            </a:r>
            <a:endParaRPr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3451567" y="2402392"/>
            <a:ext cx="2229851" cy="345440"/>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a:t>
            </a:r>
            <a:endPar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pic>
        <p:nvPicPr>
          <p:cNvPr id="2" name="图片 1" descr="资源库新logo-1"/>
          <p:cNvPicPr>
            <a:picLocks noChangeAspect="1"/>
          </p:cNvPicPr>
          <p:nvPr/>
        </p:nvPicPr>
        <p:blipFill>
          <a:blip r:embed="rId2"/>
          <a:stretch>
            <a:fillRect/>
          </a:stretch>
        </p:blipFill>
        <p:spPr>
          <a:xfrm>
            <a:off x="35560" y="51435"/>
            <a:ext cx="1058887" cy="7884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830997" cy="484748"/>
          </a:xfrm>
          <a:prstGeom prst="rect">
            <a:avLst/>
          </a:prstGeom>
        </p:spPr>
        <p:txBody>
          <a:bodyPr wrap="none" lIns="68580" tIns="34290" rIns="68580" bIns="34290">
            <a:spAutoFit/>
          </a:bodyPr>
          <a:lstStyle/>
          <a:p>
            <a:r>
              <a:rPr lang="zh-CN" altLang="en-US" sz="2700" b="1" dirty="0">
                <a:solidFill>
                  <a:srgbClr val="936419"/>
                </a:solidFill>
                <a:latin typeface="微软雅黑" panose="020B0503020204020204" charset="-122"/>
                <a:ea typeface="微软雅黑" panose="020B0503020204020204" charset="-122"/>
              </a:rPr>
              <a:t>目录</a:t>
            </a:r>
            <a:endParaRPr lang="zh-CN" altLang="en-US" sz="2700" b="1" dirty="0">
              <a:solidFill>
                <a:srgbClr val="936419"/>
              </a:solidFill>
              <a:latin typeface="微软雅黑" panose="020B0503020204020204" charset="-122"/>
              <a:ea typeface="微软雅黑" panose="020B0503020204020204" charset="-122"/>
            </a:endParaRPr>
          </a:p>
        </p:txBody>
      </p:sp>
      <p:grpSp>
        <p:nvGrpSpPr>
          <p:cNvPr id="6" name="组合 5"/>
          <p:cNvGrpSpPr/>
          <p:nvPr/>
        </p:nvGrpSpPr>
        <p:grpSpPr>
          <a:xfrm>
            <a:off x="2471569" y="707203"/>
            <a:ext cx="5098415" cy="738876"/>
            <a:chOff x="2987824" y="1179392"/>
            <a:chExt cx="5098415" cy="738876"/>
          </a:xfrm>
        </p:grpSpPr>
        <p:grpSp>
          <p:nvGrpSpPr>
            <p:cNvPr id="7" name="组合 6"/>
            <p:cNvGrpSpPr/>
            <p:nvPr/>
          </p:nvGrpSpPr>
          <p:grpSpPr>
            <a:xfrm>
              <a:off x="2987824" y="1179392"/>
              <a:ext cx="738875" cy="738876"/>
              <a:chOff x="2498710" y="2311467"/>
              <a:chExt cx="1748840" cy="1748840"/>
            </a:xfrm>
          </p:grpSpPr>
          <p:sp>
            <p:nvSpPr>
              <p:cNvPr id="10" name="椭圆 9"/>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1</a:t>
                </a:r>
                <a:endParaRPr lang="en-US" altLang="zh-CN" sz="2400" b="1" dirty="0">
                  <a:latin typeface="微软雅黑" panose="020B0503020204020204" charset="-122"/>
                  <a:ea typeface="微软雅黑" panose="020B0503020204020204" charset="-122"/>
                </a:endParaRPr>
              </a:p>
            </p:txBody>
          </p:sp>
          <p:sp>
            <p:nvSpPr>
              <p:cNvPr id="11" name="椭圆 10"/>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8" name="文本框 8"/>
            <p:cNvSpPr txBox="1"/>
            <p:nvPr/>
          </p:nvSpPr>
          <p:spPr>
            <a:xfrm>
              <a:off x="3906034" y="1317822"/>
              <a:ext cx="4180205"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dirty="0">
                  <a:solidFill>
                    <a:schemeClr val="tx1">
                      <a:lumMod val="65000"/>
                      <a:lumOff val="35000"/>
                    </a:schemeClr>
                  </a:solidFill>
                  <a:latin typeface="微软雅黑" panose="020B0503020204020204" charset="-122"/>
                  <a:ea typeface="微软雅黑" panose="020B0503020204020204" charset="-122"/>
                  <a:cs typeface="+mn-ea"/>
                  <a:sym typeface="+mn-lt"/>
                </a:rPr>
                <a:t>多因子模型概念和优势</a:t>
              </a: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9" name="直接连接符 8"/>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471569" y="2087071"/>
            <a:ext cx="5004435" cy="969357"/>
            <a:chOff x="2987824" y="2192914"/>
            <a:chExt cx="5004435" cy="969844"/>
          </a:xfrm>
        </p:grpSpPr>
        <p:grpSp>
          <p:nvGrpSpPr>
            <p:cNvPr id="13" name="组合 12"/>
            <p:cNvGrpSpPr/>
            <p:nvPr/>
          </p:nvGrpSpPr>
          <p:grpSpPr>
            <a:xfrm>
              <a:off x="2987824" y="2192914"/>
              <a:ext cx="738875" cy="738876"/>
              <a:chOff x="2498710" y="2311467"/>
              <a:chExt cx="1748840" cy="1748840"/>
            </a:xfrm>
          </p:grpSpPr>
          <p:sp>
            <p:nvSpPr>
              <p:cNvPr id="16" name="椭圆 15"/>
              <p:cNvSpPr/>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2</a:t>
                </a:r>
                <a:endParaRPr lang="en-US" altLang="zh-CN" sz="2400" b="1" dirty="0">
                  <a:latin typeface="微软雅黑" panose="020B0503020204020204" charset="-122"/>
                  <a:ea typeface="微软雅黑" panose="020B0503020204020204" charset="-122"/>
                </a:endParaRPr>
              </a:p>
            </p:txBody>
          </p:sp>
          <p:sp>
            <p:nvSpPr>
              <p:cNvPr id="17" name="椭圆 16"/>
              <p:cNvSpPr/>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14" name="文本框 8"/>
            <p:cNvSpPr txBox="1"/>
            <p:nvPr/>
          </p:nvSpPr>
          <p:spPr>
            <a:xfrm>
              <a:off x="3906034" y="2331344"/>
              <a:ext cx="4086225" cy="83141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基于多因子策略的量化投资实现</a:t>
              </a: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15" name="直接连接符 14"/>
            <p:cNvCxnSpPr/>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2533288" y="3559362"/>
            <a:ext cx="5170170" cy="738505"/>
            <a:chOff x="2987824" y="3201026"/>
            <a:chExt cx="5170170" cy="738876"/>
          </a:xfrm>
        </p:grpSpPr>
        <p:grpSp>
          <p:nvGrpSpPr>
            <p:cNvPr id="19" name="组合 18"/>
            <p:cNvGrpSpPr/>
            <p:nvPr/>
          </p:nvGrpSpPr>
          <p:grpSpPr>
            <a:xfrm>
              <a:off x="2987824" y="3201026"/>
              <a:ext cx="738875" cy="738876"/>
              <a:chOff x="2498710" y="2311467"/>
              <a:chExt cx="1748840" cy="1748840"/>
            </a:xfrm>
          </p:grpSpPr>
          <p:sp>
            <p:nvSpPr>
              <p:cNvPr id="22" name="椭圆 21"/>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3</a:t>
                </a:r>
                <a:endParaRPr lang="en-US" altLang="zh-CN" sz="2400" b="1" dirty="0">
                  <a:latin typeface="微软雅黑" panose="020B0503020204020204" charset="-122"/>
                  <a:ea typeface="微软雅黑" panose="020B0503020204020204" charset="-122"/>
                </a:endParaRPr>
              </a:p>
            </p:txBody>
          </p:sp>
          <p:sp>
            <p:nvSpPr>
              <p:cNvPr id="23" name="椭圆 22"/>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0" name="文本框 8"/>
            <p:cNvSpPr txBox="1"/>
            <p:nvPr/>
          </p:nvSpPr>
          <p:spPr>
            <a:xfrm>
              <a:off x="3906034" y="3339456"/>
              <a:ext cx="4251960"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多因子量化交易实践</a:t>
              </a: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21" name="直接连接符 20"/>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多因子策略</a:t>
            </a:r>
            <a:endParaRPr lang="zh-CN" altLang="en-US" sz="2700" b="1" dirty="0">
              <a:solidFill>
                <a:srgbClr val="936419"/>
              </a:solidFill>
              <a:latin typeface="微软雅黑" panose="020B0503020204020204" charset="-122"/>
              <a:ea typeface="微软雅黑" panose="020B0503020204020204" charset="-122"/>
              <a:cs typeface="+mn-cs"/>
            </a:endParaRPr>
          </a:p>
        </p:txBody>
      </p:sp>
      <mc:AlternateContent xmlns:mc="http://schemas.openxmlformats.org/markup-compatibility/2006">
        <mc:Choice xmlns:a14="http://schemas.microsoft.com/office/drawing/2010/main" Requires="a14">
          <p:sp>
            <p:nvSpPr>
              <p:cNvPr id="8" name="文本框 7"/>
              <p:cNvSpPr txBox="1"/>
              <p:nvPr/>
            </p:nvSpPr>
            <p:spPr>
              <a:xfrm>
                <a:off x="963065" y="1315041"/>
                <a:ext cx="7871460" cy="3707105"/>
              </a:xfrm>
              <a:prstGeom prst="rect">
                <a:avLst/>
              </a:prstGeom>
              <a:noFill/>
            </p:spPr>
            <p:txBody>
              <a:bodyPr wrap="square" rtlCol="0" anchor="t">
                <a:spAutoFit/>
              </a:bodyPr>
              <a:lstStyle/>
              <a:p>
                <a:pPr algn="l">
                  <a:lnSpc>
                    <a:spcPct val="150000"/>
                  </a:lnSpc>
                </a:pPr>
                <a:r>
                  <a:rPr lang="zh-CN" altLang="en-US" sz="2000" b="1" dirty="0">
                    <a:solidFill>
                      <a:schemeClr val="accent6"/>
                    </a:solidFill>
                    <a:latin typeface="微软雅黑" panose="020B0503020204020204" charset="-122"/>
                    <a:ea typeface="微软雅黑" panose="020B0503020204020204" charset="-122"/>
                    <a:sym typeface="+mn-ea"/>
                  </a:rPr>
                  <a:t>多因子策略概念：</a:t>
                </a:r>
                <a:endParaRPr lang="en-US" altLang="zh-CN" sz="2000" b="1" dirty="0">
                  <a:solidFill>
                    <a:schemeClr val="accent6"/>
                  </a:solidFill>
                  <a:latin typeface="微软雅黑" panose="020B0503020204020204" charset="-122"/>
                  <a:ea typeface="微软雅黑" panose="020B0503020204020204" charset="-122"/>
                  <a:sym typeface="+mn-ea"/>
                </a:endParaRPr>
              </a:p>
              <a:p>
                <a:pPr marL="514350" indent="-514350" algn="l">
                  <a:lnSpc>
                    <a:spcPct val="150000"/>
                  </a:lnSpc>
                  <a:buFont typeface="Wingdings" panose="05000000000000000000" pitchFamily="2" charset="2"/>
                  <a:buChar char="n"/>
                </a:pPr>
                <a:r>
                  <a:rPr lang="zh-CN" altLang="en-US" dirty="0">
                    <a:latin typeface="微软雅黑" panose="020B0503020204020204" charset="-122"/>
                    <a:ea typeface="微软雅黑" panose="020B0503020204020204" charset="-122"/>
                    <a:sym typeface="+mn-ea"/>
                  </a:rPr>
                  <a:t>资本资产定价模型</a:t>
                </a:r>
                <a:endParaRPr lang="en-US" altLang="zh-CN" dirty="0">
                  <a:latin typeface="微软雅黑" panose="020B0503020204020204" charset="-122"/>
                  <a:ea typeface="微软雅黑" panose="020B0503020204020204" charset="-122"/>
                  <a:sym typeface="+mn-ea"/>
                </a:endParaRPr>
              </a:p>
              <a:p>
                <a:pPr algn="l">
                  <a:lnSpc>
                    <a:spcPct val="150000"/>
                  </a:lnSpc>
                </a:pPr>
                <a14:m>
                  <m:oMathPara xmlns:m="http://schemas.openxmlformats.org/officeDocument/2006/math">
                    <m:oMathParaPr>
                      <m:jc m:val="left"/>
                    </m:oMathParaPr>
                    <m:oMath xmlns:m="http://schemas.openxmlformats.org/officeDocument/2006/math">
                      <m:sSub>
                        <m:sSubPr>
                          <m:ctrlPr>
                            <a:rPr lang="zh-CN" altLang="zh-CN" sz="12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𝐸</m:t>
                          </m:r>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2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𝐸</m:t>
                      </m:r>
                      <m:r>
                        <a:rPr lang="zh-CN" altLang="zh-CN" sz="1200"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𝑚</m:t>
                          </m:r>
                        </m:sub>
                      </m:s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1200" i="1" kern="100" dirty="0">
                  <a:latin typeface="Cambria Math" panose="02040503050406030204" pitchFamily="18" charset="0"/>
                  <a:ea typeface="宋体" panose="02010600030101010101" pitchFamily="2" charset="-122"/>
                  <a:cs typeface="Times New Roman" panose="02020603050405020304" pitchFamily="18" charset="0"/>
                  <a:sym typeface="+mn-ea"/>
                </a:endParaRPr>
              </a:p>
              <a:p>
                <a:pPr marL="514350" indent="-514350" algn="l">
                  <a:lnSpc>
                    <a:spcPct val="150000"/>
                  </a:lnSpc>
                  <a:buFont typeface="Wingdings" panose="05000000000000000000" pitchFamily="2" charset="2"/>
                  <a:buChar char="n"/>
                </a:pPr>
                <a:r>
                  <a:rPr lang="zh-CN" altLang="en-US" dirty="0">
                    <a:latin typeface="微软雅黑" panose="020B0503020204020204" charset="-122"/>
                    <a:ea typeface="微软雅黑" panose="020B0503020204020204" charset="-122"/>
                  </a:rPr>
                  <a:t>套利定价模型</a:t>
                </a:r>
                <a:endParaRPr lang="en-US" altLang="zh-CN" dirty="0">
                  <a:latin typeface="微软雅黑" panose="020B0503020204020204" charset="-122"/>
                  <a:ea typeface="微软雅黑" panose="020B0503020204020204" charset="-122"/>
                </a:endParaRPr>
              </a:p>
              <a:p>
                <a:pPr algn="l">
                  <a:lnSpc>
                    <a:spcPct val="150000"/>
                  </a:lnSpc>
                </a:pPr>
                <a14:m>
                  <m:oMathPara xmlns:m="http://schemas.openxmlformats.org/officeDocument/2006/math">
                    <m:oMathParaPr>
                      <m:jc m:val="left"/>
                    </m:oMathParaPr>
                    <m:oMath xmlns:m="http://schemas.openxmlformats.org/officeDocument/2006/math">
                      <m:sSub>
                        <m:sSubPr>
                          <m:ctrlPr>
                            <a:rPr lang="zh-CN" altLang="zh-CN" sz="1200" i="1" smtClean="0">
                              <a:effectLst/>
                              <a:latin typeface="Cambria Math" panose="02040503050406030204" pitchFamily="18" charset="0"/>
                              <a:ea typeface="Cambria Math" panose="020405030504060302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 +</m:t>
                      </m:r>
                      <m:nary>
                        <m:naryPr>
                          <m:chr m:val="∑"/>
                          <m:limLoc m:val="undOvr"/>
                          <m:ctrlPr>
                            <a:rPr lang="zh-CN" altLang="zh-CN" sz="1200" i="1">
                              <a:effectLst/>
                              <a:latin typeface="Cambria Math" panose="02040503050406030204" pitchFamily="18" charset="0"/>
                              <a:ea typeface="Cambria Math" panose="02040503050406030204" pitchFamily="18" charset="0"/>
                            </a:rPr>
                          </m:ctrlPr>
                        </m:naryPr>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𝑘</m:t>
                          </m:r>
                        </m:sup>
                        <m:e>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𝑖𝑘</m:t>
                              </m:r>
                            </m:sub>
                          </m:sSub>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𝜀</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nary>
                    </m:oMath>
                  </m:oMathPara>
                </a14:m>
                <a:endParaRPr lang="en-US" altLang="zh-CN" sz="1200" b="1" dirty="0">
                  <a:solidFill>
                    <a:schemeClr val="accent6"/>
                  </a:solidFill>
                  <a:latin typeface="微软雅黑" panose="020B0503020204020204" charset="-122"/>
                  <a:ea typeface="微软雅黑" panose="020B0503020204020204" charset="-122"/>
                </a:endParaRPr>
              </a:p>
              <a:p>
                <a:pPr marL="514350" indent="-514350">
                  <a:lnSpc>
                    <a:spcPct val="150000"/>
                  </a:lnSpc>
                  <a:buFont typeface="Wingdings" panose="05000000000000000000" pitchFamily="2" charset="2"/>
                  <a:buChar char="n"/>
                </a:pPr>
                <a:r>
                  <a:rPr lang="zh-CN" altLang="en-US" dirty="0">
                    <a:latin typeface="微软雅黑" panose="020B0503020204020204" charset="-122"/>
                    <a:ea typeface="微软雅黑" panose="020B0503020204020204" charset="-122"/>
                  </a:rPr>
                  <a:t>多因子模型</a:t>
                </a:r>
                <a:endParaRPr lang="en-US" altLang="zh-CN" dirty="0">
                  <a:latin typeface="微软雅黑" panose="020B0503020204020204" charset="-122"/>
                  <a:ea typeface="微软雅黑" panose="020B0503020204020204" charset="-122"/>
                </a:endParaRPr>
              </a:p>
              <a:p>
                <a:pPr>
                  <a:lnSpc>
                    <a:spcPct val="150000"/>
                  </a:lnSpc>
                </a:pPr>
                <a14:m>
                  <m:oMathPara xmlns:m="http://schemas.openxmlformats.org/officeDocument/2006/math">
                    <m:oMathParaPr>
                      <m:jc m:val="left"/>
                    </m:oMathParaPr>
                    <m:oMath xmlns:m="http://schemas.openxmlformats.org/officeDocument/2006/math">
                      <m:sSub>
                        <m:sSubPr>
                          <m:ctrlPr>
                            <a:rPr lang="zh-CN" altLang="zh-CN" sz="12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2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𝑆𝑀</m:t>
                      </m:r>
                      <m:sSub>
                        <m:sSubPr>
                          <m:ctrlPr>
                            <a:rPr lang="zh-CN" altLang="zh-CN" sz="12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𝐻𝑀</m:t>
                      </m:r>
                      <m:sSub>
                        <m:sSubPr>
                          <m:ctrlPr>
                            <a:rPr lang="zh-CN" altLang="zh-CN" sz="12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𝑀𝐾</m:t>
                      </m:r>
                      <m:sSub>
                        <m:sSubPr>
                          <m:ctrlPr>
                            <a:rPr lang="zh-CN" altLang="zh-CN" sz="12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𝜀</m:t>
                          </m:r>
                        </m:e>
                        <m: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𝑡</m:t>
                          </m:r>
                        </m:sub>
                      </m:sSub>
                    </m:oMath>
                  </m:oMathPara>
                </a14:m>
                <a:endParaRPr lang="en-US" altLang="zh-CN" sz="1200" i="1" kern="100" dirty="0">
                  <a:latin typeface="Cambria Math" panose="02040503050406030204" pitchFamily="18" charset="0"/>
                  <a:ea typeface="宋体" panose="02010600030101010101" pitchFamily="2" charset="-122"/>
                  <a:cs typeface="Times New Roman" panose="02020603050405020304" pitchFamily="18" charset="0"/>
                </a:endParaRPr>
              </a:p>
              <a:p>
                <a:pPr marL="514350" indent="-514350" algn="l">
                  <a:lnSpc>
                    <a:spcPct val="150000"/>
                  </a:lnSpc>
                  <a:buFont typeface="+mj-ea"/>
                  <a:buAutoNum type="ea1JpnChsDbPeriod"/>
                </a:pPr>
                <a:endParaRPr lang="zh-CN" altLang="zh-CN" sz="2000" b="1" dirty="0">
                  <a:solidFill>
                    <a:schemeClr val="accent6"/>
                  </a:solidFill>
                  <a:latin typeface="微软雅黑" panose="020B0503020204020204" charset="-122"/>
                  <a:ea typeface="微软雅黑" panose="020B0503020204020204"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963065" y="1315041"/>
                <a:ext cx="7871460" cy="3707105"/>
              </a:xfrm>
              <a:prstGeom prst="rect">
                <a:avLst/>
              </a:prstGeom>
              <a:blipFill rotWithShape="1">
                <a:blip r:embed="rId1"/>
                <a:stretch>
                  <a:fillRect l="-5" t="-16" r="5" b="15"/>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52395"/>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181864" y="252395"/>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5" name="矩形 4"/>
          <p:cNvSpPr/>
          <p:nvPr/>
        </p:nvSpPr>
        <p:spPr>
          <a:xfrm>
            <a:off x="820715" y="151215"/>
            <a:ext cx="830997" cy="484748"/>
          </a:xfrm>
          <a:prstGeom prst="rect">
            <a:avLst/>
          </a:prstGeom>
        </p:spPr>
        <p:txBody>
          <a:bodyPr wrap="none" lIns="68580" tIns="34290" rIns="68580" bIns="34290">
            <a:spAutoFit/>
          </a:bodyPr>
          <a:lstStyle/>
          <a:p>
            <a:r>
              <a:rPr lang="zh-CN" altLang="en-US" sz="2700" b="1" dirty="0">
                <a:solidFill>
                  <a:srgbClr val="936419"/>
                </a:solidFill>
                <a:latin typeface="微软雅黑" panose="020B0503020204020204" charset="-122"/>
                <a:ea typeface="微软雅黑" panose="020B0503020204020204" charset="-122"/>
              </a:rPr>
              <a:t>目录</a:t>
            </a:r>
            <a:endParaRPr lang="zh-CN" altLang="en-US" sz="2700" b="1" dirty="0">
              <a:solidFill>
                <a:srgbClr val="936419"/>
              </a:solidFill>
              <a:latin typeface="微软雅黑" panose="020B0503020204020204" charset="-122"/>
              <a:ea typeface="微软雅黑" panose="020B0503020204020204" charset="-122"/>
            </a:endParaRPr>
          </a:p>
        </p:txBody>
      </p:sp>
      <p:grpSp>
        <p:nvGrpSpPr>
          <p:cNvPr id="6" name="组合 5"/>
          <p:cNvGrpSpPr/>
          <p:nvPr/>
        </p:nvGrpSpPr>
        <p:grpSpPr>
          <a:xfrm>
            <a:off x="2471569" y="707203"/>
            <a:ext cx="5098415" cy="738876"/>
            <a:chOff x="2987824" y="1179392"/>
            <a:chExt cx="5098415" cy="738876"/>
          </a:xfrm>
        </p:grpSpPr>
        <p:grpSp>
          <p:nvGrpSpPr>
            <p:cNvPr id="7" name="组合 6"/>
            <p:cNvGrpSpPr/>
            <p:nvPr/>
          </p:nvGrpSpPr>
          <p:grpSpPr>
            <a:xfrm>
              <a:off x="2987824" y="1179392"/>
              <a:ext cx="738875" cy="738876"/>
              <a:chOff x="2498710" y="2311467"/>
              <a:chExt cx="1748840" cy="1748840"/>
            </a:xfrm>
          </p:grpSpPr>
          <p:sp>
            <p:nvSpPr>
              <p:cNvPr id="10" name="椭圆 9"/>
              <p:cNvSpPr/>
              <p:nvPr/>
            </p:nvSpPr>
            <p:spPr>
              <a:xfrm>
                <a:off x="2644792" y="2457549"/>
                <a:ext cx="1456675"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1</a:t>
                </a:r>
                <a:endParaRPr lang="en-US" altLang="zh-CN" sz="2400" b="1" dirty="0">
                  <a:latin typeface="微软雅黑" panose="020B0503020204020204" charset="-122"/>
                  <a:ea typeface="微软雅黑" panose="020B0503020204020204" charset="-122"/>
                </a:endParaRPr>
              </a:p>
            </p:txBody>
          </p:sp>
          <p:sp>
            <p:nvSpPr>
              <p:cNvPr id="11" name="椭圆 10"/>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8" name="文本框 8"/>
            <p:cNvSpPr txBox="1"/>
            <p:nvPr/>
          </p:nvSpPr>
          <p:spPr>
            <a:xfrm>
              <a:off x="3906034" y="1317822"/>
              <a:ext cx="4180205"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证券数字化转型概念</a:t>
              </a: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9" name="直接连接符 8"/>
            <p:cNvCxnSpPr/>
            <p:nvPr/>
          </p:nvCxnSpPr>
          <p:spPr>
            <a:xfrm>
              <a:off x="3842621" y="1258899"/>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471569" y="1587684"/>
            <a:ext cx="5004435" cy="738505"/>
            <a:chOff x="2987824" y="2192914"/>
            <a:chExt cx="5004435" cy="738876"/>
          </a:xfrm>
        </p:grpSpPr>
        <p:grpSp>
          <p:nvGrpSpPr>
            <p:cNvPr id="13" name="组合 12"/>
            <p:cNvGrpSpPr/>
            <p:nvPr/>
          </p:nvGrpSpPr>
          <p:grpSpPr>
            <a:xfrm>
              <a:off x="2987824" y="2192914"/>
              <a:ext cx="738875" cy="738876"/>
              <a:chOff x="2498710" y="2311467"/>
              <a:chExt cx="1748840" cy="1748840"/>
            </a:xfrm>
          </p:grpSpPr>
          <p:sp>
            <p:nvSpPr>
              <p:cNvPr id="16" name="椭圆 15"/>
              <p:cNvSpPr/>
              <p:nvPr/>
            </p:nvSpPr>
            <p:spPr>
              <a:xfrm>
                <a:off x="2644792" y="2457549"/>
                <a:ext cx="1456676" cy="14566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2</a:t>
                </a:r>
                <a:endParaRPr lang="en-US" altLang="zh-CN" sz="2400" b="1" dirty="0">
                  <a:latin typeface="微软雅黑" panose="020B0503020204020204" charset="-122"/>
                  <a:ea typeface="微软雅黑" panose="020B0503020204020204" charset="-122"/>
                </a:endParaRPr>
              </a:p>
            </p:txBody>
          </p:sp>
          <p:sp>
            <p:nvSpPr>
              <p:cNvPr id="17" name="椭圆 16"/>
              <p:cNvSpPr/>
              <p:nvPr/>
            </p:nvSpPr>
            <p:spPr>
              <a:xfrm>
                <a:off x="2498710" y="2311467"/>
                <a:ext cx="1748840" cy="1748840"/>
              </a:xfrm>
              <a:prstGeom prst="ellipse">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14" name="文本框 8"/>
            <p:cNvSpPr txBox="1"/>
            <p:nvPr/>
          </p:nvSpPr>
          <p:spPr>
            <a:xfrm>
              <a:off x="3906034" y="2331344"/>
              <a:ext cx="4086225" cy="4603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en-US"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rPr>
                <a:t>智能投顾</a:t>
              </a:r>
              <a:endParaRPr kumimoji="1" sz="240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mn-ea"/>
                <a:sym typeface="+mn-lt"/>
              </a:endParaRPr>
            </a:p>
          </p:txBody>
        </p:sp>
        <p:cxnSp>
          <p:nvCxnSpPr>
            <p:cNvPr id="15" name="直接连接符 14"/>
            <p:cNvCxnSpPr/>
            <p:nvPr/>
          </p:nvCxnSpPr>
          <p:spPr>
            <a:xfrm>
              <a:off x="3842621" y="2272421"/>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2471569" y="2467794"/>
            <a:ext cx="5170170" cy="738505"/>
            <a:chOff x="2987824" y="3201026"/>
            <a:chExt cx="5170170" cy="738876"/>
          </a:xfrm>
        </p:grpSpPr>
        <p:grpSp>
          <p:nvGrpSpPr>
            <p:cNvPr id="19" name="组合 18"/>
            <p:cNvGrpSpPr/>
            <p:nvPr/>
          </p:nvGrpSpPr>
          <p:grpSpPr>
            <a:xfrm>
              <a:off x="2987824" y="3201026"/>
              <a:ext cx="738875" cy="738876"/>
              <a:chOff x="2498710" y="2311467"/>
              <a:chExt cx="1748840" cy="1748840"/>
            </a:xfrm>
          </p:grpSpPr>
          <p:sp>
            <p:nvSpPr>
              <p:cNvPr id="22" name="椭圆 21"/>
              <p:cNvSpPr/>
              <p:nvPr/>
            </p:nvSpPr>
            <p:spPr>
              <a:xfrm>
                <a:off x="2644792" y="2457549"/>
                <a:ext cx="1456676" cy="14566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b="1" dirty="0">
                    <a:latin typeface="微软雅黑" panose="020B0503020204020204" charset="-122"/>
                    <a:ea typeface="微软雅黑" panose="020B0503020204020204" charset="-122"/>
                  </a:rPr>
                  <a:t>3</a:t>
                </a:r>
                <a:endParaRPr lang="en-US" altLang="zh-CN" sz="2400" b="1" dirty="0">
                  <a:latin typeface="微软雅黑" panose="020B0503020204020204" charset="-122"/>
                  <a:ea typeface="微软雅黑" panose="020B0503020204020204" charset="-122"/>
                </a:endParaRPr>
              </a:p>
            </p:txBody>
          </p:sp>
          <p:sp>
            <p:nvSpPr>
              <p:cNvPr id="23" name="椭圆 22"/>
              <p:cNvSpPr/>
              <p:nvPr/>
            </p:nvSpPr>
            <p:spPr>
              <a:xfrm>
                <a:off x="2498710" y="2311467"/>
                <a:ext cx="1748840" cy="1748840"/>
              </a:xfrm>
              <a:prstGeom prst="ellipse">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6600" dirty="0">
                  <a:latin typeface="微软雅黑" panose="020B0503020204020204" charset="-122"/>
                  <a:ea typeface="微软雅黑" panose="020B0503020204020204" charset="-122"/>
                </a:endParaRPr>
              </a:p>
            </p:txBody>
          </p:sp>
        </p:grpSp>
        <p:sp>
          <p:nvSpPr>
            <p:cNvPr id="20" name="文本框 8"/>
            <p:cNvSpPr txBox="1"/>
            <p:nvPr/>
          </p:nvSpPr>
          <p:spPr>
            <a:xfrm>
              <a:off x="3906034" y="3339456"/>
              <a:ext cx="4251960" cy="4618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kumimoji="1" lang="zh-CN" altLang="zh-CN" sz="2400" dirty="0">
                  <a:solidFill>
                    <a:schemeClr val="tx1">
                      <a:lumMod val="65000"/>
                      <a:lumOff val="35000"/>
                    </a:schemeClr>
                  </a:solidFill>
                  <a:latin typeface="微软雅黑" panose="020B0503020204020204" charset="-122"/>
                  <a:ea typeface="微软雅黑" panose="020B0503020204020204" charset="-122"/>
                  <a:cs typeface="+mn-ea"/>
                </a:rPr>
                <a:t>证券业客户关系</a:t>
              </a:r>
              <a:endParaRPr kumimoji="1" sz="24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cxnSp>
          <p:nvCxnSpPr>
            <p:cNvPr id="21" name="直接连接符 20"/>
            <p:cNvCxnSpPr/>
            <p:nvPr/>
          </p:nvCxnSpPr>
          <p:spPr>
            <a:xfrm>
              <a:off x="3842621" y="3280533"/>
              <a:ext cx="0" cy="5798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多因子策略</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739077" y="1235746"/>
            <a:ext cx="8081584" cy="1336071"/>
          </a:xfrm>
          <a:prstGeom prst="rect">
            <a:avLst/>
          </a:prstGeom>
          <a:noFill/>
        </p:spPr>
        <p:txBody>
          <a:bodyPr wrap="square" rtlCol="0" anchor="t">
            <a:spAutoFit/>
          </a:bodyPr>
          <a:lstStyle/>
          <a:p>
            <a:pPr algn="l">
              <a:lnSpc>
                <a:spcPct val="150000"/>
              </a:lnSpc>
            </a:pPr>
            <a:r>
              <a:rPr lang="zh-CN" altLang="en-US" sz="2000" b="1" dirty="0">
                <a:solidFill>
                  <a:schemeClr val="accent6"/>
                </a:solidFill>
                <a:latin typeface="微软雅黑" panose="020B0503020204020204" charset="-122"/>
                <a:ea typeface="微软雅黑" panose="020B0503020204020204" charset="-122"/>
                <a:sym typeface="+mn-ea"/>
              </a:rPr>
              <a:t>多因子策略概念：</a:t>
            </a:r>
            <a:endParaRPr lang="en-US" altLang="zh-CN" sz="2000" b="1" dirty="0">
              <a:solidFill>
                <a:schemeClr val="accent6"/>
              </a:solidFill>
              <a:latin typeface="微软雅黑" panose="020B0503020204020204" charset="-122"/>
              <a:ea typeface="微软雅黑" panose="020B0503020204020204" charset="-122"/>
              <a:sym typeface="+mn-ea"/>
            </a:endParaRPr>
          </a:p>
          <a:p>
            <a:pPr marL="514350" indent="-514350" algn="l">
              <a:lnSpc>
                <a:spcPct val="150000"/>
              </a:lnSpc>
              <a:buFont typeface="+mj-lt"/>
              <a:buAutoNum type="arabicPeriod"/>
            </a:pPr>
            <a:r>
              <a:rPr lang="zh-CN" altLang="en-US" dirty="0">
                <a:latin typeface="微软雅黑" panose="020B0503020204020204" charset="-122"/>
                <a:ea typeface="微软雅黑" panose="020B0503020204020204" charset="-122"/>
                <a:sym typeface="+mn-ea"/>
              </a:rPr>
              <a:t>多因子策略优势</a:t>
            </a:r>
            <a:endParaRPr lang="en-US" altLang="zh-CN" dirty="0">
              <a:latin typeface="微软雅黑" panose="020B0503020204020204" charset="-122"/>
              <a:ea typeface="微软雅黑" panose="020B0503020204020204" charset="-122"/>
              <a:sym typeface="+mn-ea"/>
            </a:endParaRPr>
          </a:p>
          <a:p>
            <a:pPr marL="514350" indent="-514350" algn="l">
              <a:lnSpc>
                <a:spcPct val="150000"/>
              </a:lnSpc>
              <a:buFont typeface="+mj-lt"/>
              <a:buAutoNum type="arabicPeriod"/>
            </a:pPr>
            <a:r>
              <a:rPr lang="zh-CN" altLang="en-US" dirty="0">
                <a:latin typeface="微软雅黑" panose="020B0503020204020204" charset="-122"/>
                <a:ea typeface="微软雅黑" panose="020B0503020204020204" charset="-122"/>
              </a:rPr>
              <a:t>因子类型介绍</a:t>
            </a:r>
            <a:endParaRPr lang="en-US" altLang="zh-CN" dirty="0">
              <a:latin typeface="微软雅黑" panose="020B0503020204020204" charset="-122"/>
              <a:ea typeface="微软雅黑" panose="020B0503020204020204" charset="-122"/>
            </a:endParaRPr>
          </a:p>
        </p:txBody>
      </p:sp>
      <p:pic>
        <p:nvPicPr>
          <p:cNvPr id="2" name="图片 1" descr="图示&#10;&#10;描述已自动生成"/>
          <p:cNvPicPr>
            <a:picLocks noChangeAspect="1"/>
          </p:cNvPicPr>
          <p:nvPr/>
        </p:nvPicPr>
        <p:blipFill>
          <a:blip r:embed="rId1"/>
          <a:stretch>
            <a:fillRect/>
          </a:stretch>
        </p:blipFill>
        <p:spPr>
          <a:xfrm>
            <a:off x="765309" y="2705203"/>
            <a:ext cx="4335666" cy="200437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多因子策略</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739077" y="1102360"/>
            <a:ext cx="7871460" cy="4244560"/>
          </a:xfrm>
          <a:prstGeom prst="rect">
            <a:avLst/>
          </a:prstGeom>
          <a:noFill/>
        </p:spPr>
        <p:txBody>
          <a:bodyPr wrap="square" rtlCol="0" anchor="t">
            <a:spAutoFit/>
          </a:bodyPr>
          <a:lstStyle/>
          <a:p>
            <a:pPr>
              <a:lnSpc>
                <a:spcPct val="150000"/>
              </a:lnSpc>
            </a:pPr>
            <a:r>
              <a:rPr lang="zh-CN" altLang="en-US" sz="2000" b="1" dirty="0">
                <a:solidFill>
                  <a:schemeClr val="accent6"/>
                </a:solidFill>
                <a:latin typeface="微软雅黑" panose="020B0503020204020204" charset="-122"/>
                <a:ea typeface="微软雅黑" panose="020B0503020204020204" charset="-122"/>
              </a:rPr>
              <a:t>多因子策略概念</a:t>
            </a:r>
            <a:r>
              <a:rPr lang="zh-CN" altLang="en-US" sz="2000" b="1" dirty="0">
                <a:solidFill>
                  <a:schemeClr val="accent6"/>
                </a:solidFill>
                <a:latin typeface="微软雅黑" panose="020B0503020204020204" charset="-122"/>
                <a:ea typeface="微软雅黑" panose="020B0503020204020204" charset="-122"/>
                <a:sym typeface="+mn-ea"/>
              </a:rPr>
              <a:t>：</a:t>
            </a:r>
            <a:endParaRPr lang="zh-CN" altLang="en-US" sz="2000" b="1" dirty="0">
              <a:solidFill>
                <a:schemeClr val="accent6"/>
              </a:solidFill>
              <a:latin typeface="微软雅黑" panose="020B0503020204020204" charset="-122"/>
              <a:ea typeface="微软雅黑" panose="020B0503020204020204" charset="-122"/>
              <a:sym typeface="+mn-ea"/>
            </a:endParaRPr>
          </a:p>
          <a:p>
            <a:pPr marL="342900" indent="-342900" algn="l">
              <a:lnSpc>
                <a:spcPct val="150000"/>
              </a:lnSpc>
              <a:buFont typeface="+mj-lt"/>
              <a:buAutoNum type="arabicPeriod"/>
            </a:pPr>
            <a:r>
              <a:rPr lang="zh-CN" altLang="en-US" dirty="0">
                <a:latin typeface="微软雅黑" panose="020B0503020204020204" charset="-122"/>
                <a:ea typeface="微软雅黑" panose="020B0503020204020204" charset="-122"/>
              </a:rPr>
              <a:t>多因子选股模型判断方法</a:t>
            </a:r>
            <a:endParaRPr lang="en-US" altLang="zh-CN" dirty="0">
              <a:latin typeface="微软雅黑" panose="020B0503020204020204" charset="-122"/>
              <a:ea typeface="微软雅黑" panose="020B0503020204020204" charset="-122"/>
            </a:endParaRPr>
          </a:p>
          <a:p>
            <a:pPr marL="800100" lvl="1" indent="-342900">
              <a:lnSpc>
                <a:spcPct val="150000"/>
              </a:lnSpc>
              <a:buFont typeface="+mj-ea"/>
              <a:buAutoNum type="circleNumDbPlain"/>
            </a:pPr>
            <a:r>
              <a:rPr lang="zh-CN" altLang="en-US" dirty="0">
                <a:latin typeface="微软雅黑" panose="020B0503020204020204" charset="-122"/>
                <a:ea typeface="微软雅黑" panose="020B0503020204020204" charset="-122"/>
                <a:sym typeface="+mn-ea"/>
              </a:rPr>
              <a:t>打分法</a:t>
            </a:r>
            <a:endParaRPr lang="en-US" altLang="zh-CN" dirty="0">
              <a:latin typeface="微软雅黑" panose="020B0503020204020204" charset="-122"/>
              <a:ea typeface="微软雅黑" panose="020B0503020204020204" charset="-122"/>
              <a:sym typeface="+mn-ea"/>
            </a:endParaRPr>
          </a:p>
          <a:p>
            <a:pPr marL="800100" lvl="1" indent="-342900">
              <a:lnSpc>
                <a:spcPct val="150000"/>
              </a:lnSpc>
              <a:buFont typeface="+mj-ea"/>
              <a:buAutoNum type="circleNumDbPlain"/>
            </a:pPr>
            <a:r>
              <a:rPr lang="zh-CN" altLang="en-US" dirty="0">
                <a:latin typeface="微软雅黑" panose="020B0503020204020204" charset="-122"/>
                <a:ea typeface="微软雅黑" panose="020B0503020204020204" charset="-122"/>
                <a:sym typeface="+mn-ea"/>
              </a:rPr>
              <a:t>回归法</a:t>
            </a:r>
            <a:endParaRPr lang="en-US" altLang="zh-CN" dirty="0">
              <a:latin typeface="微软雅黑" panose="020B0503020204020204" charset="-122"/>
              <a:ea typeface="微软雅黑" panose="020B0503020204020204" charset="-122"/>
              <a:sym typeface="+mn-ea"/>
            </a:endParaRPr>
          </a:p>
          <a:p>
            <a:pPr marL="342900" indent="-342900">
              <a:lnSpc>
                <a:spcPct val="150000"/>
              </a:lnSpc>
              <a:buFont typeface="+mj-ea"/>
              <a:buAutoNum type="arabicPeriod"/>
            </a:pPr>
            <a:r>
              <a:rPr lang="zh-CN" altLang="zh-CN" dirty="0">
                <a:latin typeface="微软雅黑" panose="020B0503020204020204" charset="-122"/>
                <a:ea typeface="微软雅黑" panose="020B0503020204020204" charset="-122"/>
              </a:rPr>
              <a:t>多因子选股模型的建立过程</a:t>
            </a:r>
            <a:endParaRPr lang="en-US" altLang="zh-CN" dirty="0">
              <a:latin typeface="微软雅黑" panose="020B0503020204020204" charset="-122"/>
              <a:ea typeface="微软雅黑" panose="020B0503020204020204" charset="-122"/>
            </a:endParaRPr>
          </a:p>
          <a:p>
            <a:pPr marL="800100" lvl="1" indent="-342900">
              <a:lnSpc>
                <a:spcPct val="150000"/>
              </a:lnSpc>
              <a:buFont typeface="+mj-ea"/>
              <a:buAutoNum type="circleNumDbPlain"/>
            </a:pPr>
            <a:r>
              <a:rPr lang="zh-CN" altLang="en-US" dirty="0">
                <a:latin typeface="微软雅黑" panose="020B0503020204020204" charset="-122"/>
                <a:ea typeface="微软雅黑" panose="020B0503020204020204" charset="-122"/>
              </a:rPr>
              <a:t>选取因子</a:t>
            </a:r>
            <a:endParaRPr lang="en-US" altLang="zh-CN" dirty="0">
              <a:latin typeface="微软雅黑" panose="020B0503020204020204" charset="-122"/>
              <a:ea typeface="微软雅黑" panose="020B0503020204020204" charset="-122"/>
            </a:endParaRPr>
          </a:p>
          <a:p>
            <a:pPr marL="800100" lvl="1" indent="-342900">
              <a:lnSpc>
                <a:spcPct val="150000"/>
              </a:lnSpc>
              <a:buFont typeface="+mj-ea"/>
              <a:buAutoNum type="circleNumDbPlain"/>
            </a:pPr>
            <a:r>
              <a:rPr lang="zh-CN" altLang="en-US" dirty="0">
                <a:latin typeface="微软雅黑" panose="020B0503020204020204" charset="-122"/>
                <a:ea typeface="微软雅黑" panose="020B0503020204020204" charset="-122"/>
              </a:rPr>
              <a:t>检验因子</a:t>
            </a:r>
            <a:endParaRPr lang="en-US" altLang="zh-CN" dirty="0">
              <a:latin typeface="微软雅黑" panose="020B0503020204020204" charset="-122"/>
              <a:ea typeface="微软雅黑" panose="020B0503020204020204" charset="-122"/>
            </a:endParaRPr>
          </a:p>
          <a:p>
            <a:pPr marL="800100" lvl="1" indent="-342900">
              <a:lnSpc>
                <a:spcPct val="150000"/>
              </a:lnSpc>
              <a:buFont typeface="+mj-ea"/>
              <a:buAutoNum type="circleNumDbPlain"/>
            </a:pPr>
            <a:r>
              <a:rPr lang="zh-CN" altLang="en-US" dirty="0">
                <a:latin typeface="微软雅黑" panose="020B0503020204020204" charset="-122"/>
                <a:ea typeface="微软雅黑" panose="020B0503020204020204" charset="-122"/>
              </a:rPr>
              <a:t>因子剔除</a:t>
            </a:r>
            <a:endParaRPr lang="en-US" altLang="zh-CN" dirty="0">
              <a:latin typeface="微软雅黑" panose="020B0503020204020204" charset="-122"/>
              <a:ea typeface="微软雅黑" panose="020B0503020204020204" charset="-122"/>
            </a:endParaRPr>
          </a:p>
          <a:p>
            <a:pPr marL="800100" lvl="1" indent="-342900">
              <a:lnSpc>
                <a:spcPct val="150000"/>
              </a:lnSpc>
              <a:buFont typeface="+mj-ea"/>
              <a:buAutoNum type="circleNumDbPlain"/>
            </a:pPr>
            <a:r>
              <a:rPr lang="zh-CN" altLang="en-US" dirty="0">
                <a:latin typeface="微软雅黑" panose="020B0503020204020204" charset="-122"/>
                <a:ea typeface="微软雅黑" panose="020B0503020204020204" charset="-122"/>
              </a:rPr>
              <a:t>建立综合模型并选股</a:t>
            </a:r>
            <a:endParaRPr lang="zh-CN" altLang="zh-CN" dirty="0">
              <a:latin typeface="微软雅黑" panose="020B0503020204020204" charset="-122"/>
              <a:ea typeface="微软雅黑" panose="020B0503020204020204" charset="-122"/>
            </a:endParaRPr>
          </a:p>
          <a:p>
            <a:pPr marL="342900" indent="-342900">
              <a:lnSpc>
                <a:spcPct val="150000"/>
              </a:lnSpc>
              <a:buFont typeface="+mj-ea"/>
              <a:buAutoNum type="arabicPeriod"/>
            </a:pPr>
            <a:endParaRPr lang="en-US" altLang="zh-CN" dirty="0">
              <a:latin typeface="微软雅黑" panose="020B0503020204020204" charset="-122"/>
              <a:ea typeface="微软雅黑" panose="020B0503020204020204" charset="-122"/>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多因子策略</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739077" y="1102360"/>
            <a:ext cx="7871460" cy="1336071"/>
          </a:xfrm>
          <a:prstGeom prst="rect">
            <a:avLst/>
          </a:prstGeom>
          <a:noFill/>
        </p:spPr>
        <p:txBody>
          <a:bodyPr wrap="square" rtlCol="0" anchor="t">
            <a:spAutoFit/>
          </a:bodyPr>
          <a:lstStyle/>
          <a:p>
            <a:pPr>
              <a:lnSpc>
                <a:spcPct val="150000"/>
              </a:lnSpc>
            </a:pPr>
            <a:r>
              <a:rPr lang="zh-CN" altLang="zh-CN" sz="2000" b="1" dirty="0">
                <a:solidFill>
                  <a:schemeClr val="accent6"/>
                </a:solidFill>
                <a:latin typeface="微软雅黑" panose="020B0503020204020204" charset="-122"/>
                <a:ea typeface="微软雅黑" panose="020B0503020204020204" charset="-122"/>
              </a:rPr>
              <a:t>基于多因子策略的量化投资的实现</a:t>
            </a:r>
            <a:r>
              <a:rPr lang="zh-CN" altLang="en-US" sz="2000" b="1" dirty="0">
                <a:solidFill>
                  <a:schemeClr val="accent6"/>
                </a:solidFill>
                <a:latin typeface="微软雅黑" panose="020B0503020204020204" charset="-122"/>
                <a:ea typeface="微软雅黑" panose="020B0503020204020204" charset="-122"/>
                <a:sym typeface="+mn-ea"/>
              </a:rPr>
              <a:t>：</a:t>
            </a:r>
            <a:endParaRPr lang="zh-CN" altLang="en-US" sz="2000" b="1" dirty="0">
              <a:solidFill>
                <a:schemeClr val="accent6"/>
              </a:solidFill>
              <a:latin typeface="微软雅黑" panose="020B0503020204020204" charset="-122"/>
              <a:ea typeface="微软雅黑" panose="020B0503020204020204" charset="-122"/>
              <a:sym typeface="+mn-ea"/>
            </a:endParaRPr>
          </a:p>
          <a:p>
            <a:pPr marL="400050" indent="-400050">
              <a:lnSpc>
                <a:spcPct val="150000"/>
              </a:lnSpc>
              <a:buFont typeface="+mj-ea"/>
              <a:buAutoNum type="ea1JpnChsDbPeriod"/>
            </a:pPr>
            <a:r>
              <a:rPr lang="zh-CN" altLang="zh-CN" dirty="0">
                <a:latin typeface="微软雅黑" panose="020B0503020204020204" charset="-122"/>
                <a:ea typeface="微软雅黑" panose="020B0503020204020204" charset="-122"/>
              </a:rPr>
              <a:t>多因子量化系统</a:t>
            </a:r>
            <a:endParaRPr lang="zh-CN" altLang="zh-CN" dirty="0">
              <a:latin typeface="微软雅黑" panose="020B0503020204020204" charset="-122"/>
              <a:ea typeface="微软雅黑" panose="020B0503020204020204" charset="-122"/>
            </a:endParaRPr>
          </a:p>
          <a:p>
            <a:pPr marL="400050" indent="-400050">
              <a:lnSpc>
                <a:spcPct val="150000"/>
              </a:lnSpc>
              <a:buFont typeface="+mj-ea"/>
              <a:buAutoNum type="ea1JpnChsDbPeriod"/>
            </a:pPr>
            <a:endParaRPr lang="en-US" altLang="zh-CN" dirty="0">
              <a:latin typeface="微软雅黑" panose="020B0503020204020204" charset="-122"/>
              <a:ea typeface="微软雅黑" panose="020B0503020204020204" charset="-122"/>
              <a:sym typeface="+mn-ea"/>
            </a:endParaRPr>
          </a:p>
        </p:txBody>
      </p:sp>
      <p:pic>
        <p:nvPicPr>
          <p:cNvPr id="2" name="图片 1" descr="图标&#10;&#10;描述已自动生成"/>
          <p:cNvPicPr>
            <a:picLocks noChangeAspect="1"/>
          </p:cNvPicPr>
          <p:nvPr/>
        </p:nvPicPr>
        <p:blipFill>
          <a:blip r:embed="rId1"/>
          <a:stretch>
            <a:fillRect/>
          </a:stretch>
        </p:blipFill>
        <p:spPr>
          <a:xfrm>
            <a:off x="827405" y="2438431"/>
            <a:ext cx="5273040" cy="81089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多因子策略</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739077" y="1102360"/>
            <a:ext cx="7871460" cy="2582566"/>
          </a:xfrm>
          <a:prstGeom prst="rect">
            <a:avLst/>
          </a:prstGeom>
          <a:noFill/>
        </p:spPr>
        <p:txBody>
          <a:bodyPr wrap="square" rtlCol="0" anchor="t">
            <a:spAutoFit/>
          </a:bodyPr>
          <a:lstStyle/>
          <a:p>
            <a:pPr>
              <a:lnSpc>
                <a:spcPct val="150000"/>
              </a:lnSpc>
            </a:pPr>
            <a:r>
              <a:rPr lang="zh-CN" altLang="zh-CN" sz="2000" b="1" dirty="0">
                <a:solidFill>
                  <a:schemeClr val="accent6"/>
                </a:solidFill>
                <a:latin typeface="微软雅黑" panose="020B0503020204020204" charset="-122"/>
                <a:ea typeface="微软雅黑" panose="020B0503020204020204" charset="-122"/>
              </a:rPr>
              <a:t>基于多因子策略的量化投资的实现</a:t>
            </a:r>
            <a:r>
              <a:rPr lang="zh-CN" altLang="en-US" sz="2000" b="1" dirty="0">
                <a:solidFill>
                  <a:schemeClr val="accent6"/>
                </a:solidFill>
                <a:latin typeface="微软雅黑" panose="020B0503020204020204" charset="-122"/>
                <a:ea typeface="微软雅黑" panose="020B0503020204020204" charset="-122"/>
                <a:sym typeface="+mn-ea"/>
              </a:rPr>
              <a:t>：</a:t>
            </a:r>
            <a:endParaRPr lang="zh-CN" altLang="en-US" sz="2000" b="1" dirty="0">
              <a:solidFill>
                <a:schemeClr val="accent6"/>
              </a:solidFill>
              <a:latin typeface="微软雅黑" panose="020B0503020204020204" charset="-122"/>
              <a:ea typeface="微软雅黑" panose="020B0503020204020204" charset="-122"/>
              <a:sym typeface="+mn-ea"/>
            </a:endParaRPr>
          </a:p>
          <a:p>
            <a:pPr marL="400050" indent="-400050">
              <a:lnSpc>
                <a:spcPct val="150000"/>
              </a:lnSpc>
              <a:buFont typeface="+mj-ea"/>
              <a:buAutoNum type="ea1JpnChsDbPeriod"/>
            </a:pPr>
            <a:r>
              <a:rPr lang="zh-CN" altLang="zh-CN" dirty="0">
                <a:latin typeface="微软雅黑" panose="020B0503020204020204" charset="-122"/>
                <a:ea typeface="微软雅黑" panose="020B0503020204020204" charset="-122"/>
              </a:rPr>
              <a:t>多因子量化系统</a:t>
            </a:r>
            <a:endParaRPr lang="en-US" altLang="zh-CN" dirty="0">
              <a:latin typeface="微软雅黑" panose="020B0503020204020204" charset="-122"/>
              <a:ea typeface="微软雅黑" panose="020B0503020204020204" charset="-122"/>
            </a:endParaRPr>
          </a:p>
          <a:p>
            <a:pPr marL="857250" lvl="1" indent="-400050">
              <a:lnSpc>
                <a:spcPct val="150000"/>
              </a:lnSpc>
              <a:buFont typeface="+mj-lt"/>
              <a:buAutoNum type="arabicPeriod"/>
            </a:pPr>
            <a:r>
              <a:rPr lang="zh-CN" altLang="en-US" dirty="0">
                <a:latin typeface="微软雅黑" panose="020B0503020204020204" charset="-122"/>
                <a:ea typeface="微软雅黑" panose="020B0503020204020204" charset="-122"/>
              </a:rPr>
              <a:t>回测环境</a:t>
            </a:r>
            <a:endParaRPr lang="en-US" altLang="zh-CN" dirty="0">
              <a:latin typeface="微软雅黑" panose="020B0503020204020204" charset="-122"/>
              <a:ea typeface="微软雅黑" panose="020B0503020204020204" charset="-122"/>
            </a:endParaRPr>
          </a:p>
          <a:p>
            <a:pPr marL="857250" lvl="1" indent="-400050">
              <a:lnSpc>
                <a:spcPct val="150000"/>
              </a:lnSpc>
              <a:buFont typeface="+mj-lt"/>
              <a:buAutoNum type="arabicPeriod"/>
            </a:pPr>
            <a:r>
              <a:rPr lang="zh-CN" altLang="en-US" dirty="0">
                <a:latin typeface="微软雅黑" panose="020B0503020204020204" charset="-122"/>
                <a:ea typeface="微软雅黑" panose="020B0503020204020204" charset="-122"/>
              </a:rPr>
              <a:t>模拟环境</a:t>
            </a:r>
            <a:endParaRPr lang="en-US" altLang="zh-CN" dirty="0">
              <a:latin typeface="微软雅黑" panose="020B0503020204020204" charset="-122"/>
              <a:ea typeface="微软雅黑" panose="020B0503020204020204" charset="-122"/>
            </a:endParaRPr>
          </a:p>
          <a:p>
            <a:pPr marL="857250" lvl="1" indent="-400050">
              <a:lnSpc>
                <a:spcPct val="150000"/>
              </a:lnSpc>
              <a:buFont typeface="+mj-lt"/>
              <a:buAutoNum type="arabicPeriod"/>
            </a:pPr>
            <a:r>
              <a:rPr lang="zh-CN" altLang="en-US" dirty="0">
                <a:latin typeface="微软雅黑" panose="020B0503020204020204" charset="-122"/>
                <a:ea typeface="微软雅黑" panose="020B0503020204020204" charset="-122"/>
              </a:rPr>
              <a:t>实盘交易</a:t>
            </a:r>
            <a:endParaRPr lang="zh-CN" altLang="zh-CN" dirty="0">
              <a:latin typeface="微软雅黑" panose="020B0503020204020204" charset="-122"/>
              <a:ea typeface="微软雅黑" panose="020B0503020204020204" charset="-122"/>
            </a:endParaRPr>
          </a:p>
          <a:p>
            <a:pPr marL="400050" indent="-400050">
              <a:lnSpc>
                <a:spcPct val="150000"/>
              </a:lnSpc>
              <a:buFont typeface="+mj-ea"/>
              <a:buAutoNum type="ea1JpnChsDbPeriod"/>
            </a:pPr>
            <a:endParaRPr lang="en-US" altLang="zh-CN" dirty="0">
              <a:latin typeface="微软雅黑" panose="020B0503020204020204" charset="-122"/>
              <a:ea typeface="微软雅黑" panose="020B0503020204020204" charset="-122"/>
              <a:sym typeface="+mn-ea"/>
            </a:endParaRPr>
          </a:p>
        </p:txBody>
      </p:sp>
      <p:pic>
        <p:nvPicPr>
          <p:cNvPr id="2" name="图片 1" descr="图标&#10;&#10;描述已自动生成"/>
          <p:cNvPicPr>
            <a:picLocks noChangeAspect="1"/>
          </p:cNvPicPr>
          <p:nvPr/>
        </p:nvPicPr>
        <p:blipFill>
          <a:blip r:embed="rId1"/>
          <a:stretch>
            <a:fillRect/>
          </a:stretch>
        </p:blipFill>
        <p:spPr>
          <a:xfrm>
            <a:off x="827405" y="3635692"/>
            <a:ext cx="5273040" cy="81089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多因子策略</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739077" y="1102360"/>
            <a:ext cx="7871460" cy="3413563"/>
          </a:xfrm>
          <a:prstGeom prst="rect">
            <a:avLst/>
          </a:prstGeom>
          <a:noFill/>
        </p:spPr>
        <p:txBody>
          <a:bodyPr wrap="square" rtlCol="0" anchor="t">
            <a:spAutoFit/>
          </a:bodyPr>
          <a:lstStyle/>
          <a:p>
            <a:pPr>
              <a:lnSpc>
                <a:spcPct val="150000"/>
              </a:lnSpc>
            </a:pPr>
            <a:r>
              <a:rPr lang="zh-CN" altLang="zh-CN" sz="2000" b="1" dirty="0">
                <a:solidFill>
                  <a:schemeClr val="accent6"/>
                </a:solidFill>
                <a:latin typeface="微软雅黑" panose="020B0503020204020204" charset="-122"/>
                <a:ea typeface="微软雅黑" panose="020B0503020204020204" charset="-122"/>
              </a:rPr>
              <a:t>基于多因子策略的量化投资的实现</a:t>
            </a:r>
            <a:r>
              <a:rPr lang="zh-CN" altLang="en-US" sz="2000" b="1" dirty="0">
                <a:solidFill>
                  <a:schemeClr val="accent6"/>
                </a:solidFill>
                <a:latin typeface="微软雅黑" panose="020B0503020204020204" charset="-122"/>
                <a:ea typeface="微软雅黑" panose="020B0503020204020204" charset="-122"/>
                <a:sym typeface="+mn-ea"/>
              </a:rPr>
              <a:t>：</a:t>
            </a:r>
            <a:endParaRPr lang="zh-CN" altLang="en-US" sz="2000" b="1" dirty="0">
              <a:solidFill>
                <a:schemeClr val="accent6"/>
              </a:solidFill>
              <a:latin typeface="微软雅黑" panose="020B0503020204020204" charset="-122"/>
              <a:ea typeface="微软雅黑" panose="020B0503020204020204" charset="-122"/>
              <a:sym typeface="+mn-ea"/>
            </a:endParaRPr>
          </a:p>
          <a:p>
            <a:pPr marL="400050" indent="-400050">
              <a:lnSpc>
                <a:spcPct val="150000"/>
              </a:lnSpc>
              <a:buFont typeface="+mj-ea"/>
              <a:buAutoNum type="ea1JpnChsDbPeriod" startAt="2"/>
            </a:pPr>
            <a:r>
              <a:rPr lang="zh-CN" altLang="zh-CN" dirty="0">
                <a:latin typeface="微软雅黑" panose="020B0503020204020204" charset="-122"/>
                <a:ea typeface="微软雅黑" panose="020B0503020204020204" charset="-122"/>
              </a:rPr>
              <a:t>多因子量化投资的编程实现</a:t>
            </a:r>
            <a:endParaRPr lang="en-US" altLang="zh-CN" dirty="0">
              <a:latin typeface="微软雅黑" panose="020B0503020204020204" charset="-122"/>
              <a:ea typeface="微软雅黑" panose="020B0503020204020204" charset="-122"/>
            </a:endParaRPr>
          </a:p>
          <a:p>
            <a:pPr marL="400050" indent="-400050">
              <a:lnSpc>
                <a:spcPct val="150000"/>
              </a:lnSpc>
              <a:buFont typeface="+mj-ea"/>
              <a:buAutoNum type="ea1JpnChsDbPeriod" startAt="2"/>
            </a:pPr>
            <a:r>
              <a:rPr lang="zh-CN" altLang="zh-CN" dirty="0">
                <a:latin typeface="微软雅黑" panose="020B0503020204020204" charset="-122"/>
                <a:ea typeface="微软雅黑" panose="020B0503020204020204" charset="-122"/>
              </a:rPr>
              <a:t>多因子量化策略与市场环境指标</a:t>
            </a:r>
            <a:endParaRPr lang="en-US" altLang="zh-CN" dirty="0">
              <a:latin typeface="微软雅黑" panose="020B0503020204020204" charset="-122"/>
              <a:ea typeface="微软雅黑" panose="020B0503020204020204" charset="-122"/>
            </a:endParaRPr>
          </a:p>
          <a:p>
            <a:pPr marL="857250" lvl="1" indent="-400050">
              <a:lnSpc>
                <a:spcPct val="150000"/>
              </a:lnSpc>
              <a:buFont typeface="+mj-lt"/>
              <a:buAutoNum type="arabicPeriod"/>
            </a:pPr>
            <a:r>
              <a:rPr lang="zh-CN" altLang="en-US" dirty="0">
                <a:latin typeface="微软雅黑" panose="020B0503020204020204" charset="-122"/>
                <a:ea typeface="微软雅黑" panose="020B0503020204020204" charset="-122"/>
              </a:rPr>
              <a:t>流动性指标</a:t>
            </a:r>
            <a:endParaRPr lang="en-US" altLang="zh-CN" dirty="0">
              <a:latin typeface="微软雅黑" panose="020B0503020204020204" charset="-122"/>
              <a:ea typeface="微软雅黑" panose="020B0503020204020204" charset="-122"/>
            </a:endParaRPr>
          </a:p>
          <a:p>
            <a:pPr marL="857250" lvl="1" indent="-400050">
              <a:lnSpc>
                <a:spcPct val="150000"/>
              </a:lnSpc>
              <a:buFont typeface="+mj-lt"/>
              <a:buAutoNum type="arabicPeriod"/>
            </a:pPr>
            <a:r>
              <a:rPr lang="zh-CN" altLang="en-US" dirty="0">
                <a:latin typeface="微软雅黑" panose="020B0503020204020204" charset="-122"/>
                <a:ea typeface="微软雅黑" panose="020B0503020204020204" charset="-122"/>
              </a:rPr>
              <a:t>波动性指标</a:t>
            </a:r>
            <a:endParaRPr lang="en-US" altLang="zh-CN" dirty="0">
              <a:latin typeface="微软雅黑" panose="020B0503020204020204" charset="-122"/>
              <a:ea typeface="微软雅黑" panose="020B0503020204020204" charset="-122"/>
            </a:endParaRPr>
          </a:p>
          <a:p>
            <a:pPr marL="857250" lvl="1" indent="-400050">
              <a:lnSpc>
                <a:spcPct val="150000"/>
              </a:lnSpc>
              <a:buFont typeface="+mj-lt"/>
              <a:buAutoNum type="arabicPeriod"/>
            </a:pPr>
            <a:r>
              <a:rPr lang="zh-CN" altLang="en-US" dirty="0">
                <a:latin typeface="微软雅黑" panose="020B0503020204020204" charset="-122"/>
                <a:ea typeface="微软雅黑" panose="020B0503020204020204" charset="-122"/>
              </a:rPr>
              <a:t>市场风格指标</a:t>
            </a:r>
            <a:endParaRPr lang="en-US" altLang="zh-CN" dirty="0">
              <a:latin typeface="微软雅黑" panose="020B0503020204020204" charset="-122"/>
              <a:ea typeface="微软雅黑" panose="020B0503020204020204" charset="-122"/>
            </a:endParaRPr>
          </a:p>
          <a:p>
            <a:pPr marL="857250" lvl="1" indent="-400050">
              <a:lnSpc>
                <a:spcPct val="150000"/>
              </a:lnSpc>
              <a:buFont typeface="+mj-lt"/>
              <a:buAutoNum type="arabicPeriod"/>
            </a:pPr>
            <a:r>
              <a:rPr lang="zh-CN" altLang="en-US" dirty="0">
                <a:latin typeface="微软雅黑" panose="020B0503020204020204" charset="-122"/>
                <a:ea typeface="微软雅黑" panose="020B0503020204020204" charset="-122"/>
              </a:rPr>
              <a:t>风险溢价指标</a:t>
            </a:r>
            <a:endParaRPr lang="zh-CN" altLang="zh-CN" dirty="0">
              <a:latin typeface="微软雅黑" panose="020B0503020204020204" charset="-122"/>
              <a:ea typeface="微软雅黑" panose="020B0503020204020204" charset="-122"/>
            </a:endParaRPr>
          </a:p>
          <a:p>
            <a:pPr>
              <a:lnSpc>
                <a:spcPct val="150000"/>
              </a:lnSpc>
            </a:pPr>
            <a:endParaRPr lang="en-US" altLang="zh-CN" dirty="0">
              <a:latin typeface="微软雅黑" panose="020B0503020204020204" charset="-122"/>
              <a:ea typeface="微软雅黑" panose="020B0503020204020204" charset="-122"/>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多因子策略</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739077" y="1102360"/>
            <a:ext cx="7871460" cy="3413563"/>
          </a:xfrm>
          <a:prstGeom prst="rect">
            <a:avLst/>
          </a:prstGeom>
          <a:noFill/>
        </p:spPr>
        <p:txBody>
          <a:bodyPr wrap="square" rtlCol="0" anchor="t">
            <a:spAutoFit/>
          </a:bodyPr>
          <a:lstStyle/>
          <a:p>
            <a:pPr>
              <a:lnSpc>
                <a:spcPct val="150000"/>
              </a:lnSpc>
            </a:pPr>
            <a:r>
              <a:rPr lang="zh-CN" altLang="zh-CN" sz="2000" b="1" dirty="0">
                <a:solidFill>
                  <a:schemeClr val="accent6"/>
                </a:solidFill>
                <a:latin typeface="微软雅黑" panose="020B0503020204020204" charset="-122"/>
                <a:ea typeface="微软雅黑" panose="020B0503020204020204" charset="-122"/>
              </a:rPr>
              <a:t>基于多因子策略的量化投资的实现</a:t>
            </a:r>
            <a:r>
              <a:rPr lang="zh-CN" altLang="en-US" sz="2000" b="1" dirty="0">
                <a:solidFill>
                  <a:schemeClr val="accent6"/>
                </a:solidFill>
                <a:latin typeface="微软雅黑" panose="020B0503020204020204" charset="-122"/>
                <a:ea typeface="微软雅黑" panose="020B0503020204020204" charset="-122"/>
                <a:sym typeface="+mn-ea"/>
              </a:rPr>
              <a:t>：</a:t>
            </a:r>
            <a:endParaRPr lang="zh-CN" altLang="en-US" sz="2000" b="1" dirty="0">
              <a:solidFill>
                <a:schemeClr val="accent6"/>
              </a:solidFill>
              <a:latin typeface="微软雅黑" panose="020B0503020204020204" charset="-122"/>
              <a:ea typeface="微软雅黑" panose="020B0503020204020204" charset="-122"/>
              <a:sym typeface="+mn-ea"/>
            </a:endParaRPr>
          </a:p>
          <a:p>
            <a:pPr marL="400050" indent="-400050">
              <a:lnSpc>
                <a:spcPct val="150000"/>
              </a:lnSpc>
              <a:buFont typeface="+mj-ea"/>
              <a:buAutoNum type="ea1JpnChsDbPeriod" startAt="2"/>
            </a:pPr>
            <a:r>
              <a:rPr lang="zh-CN" altLang="zh-CN" dirty="0">
                <a:latin typeface="微软雅黑" panose="020B0503020204020204" charset="-122"/>
                <a:ea typeface="微软雅黑" panose="020B0503020204020204" charset="-122"/>
              </a:rPr>
              <a:t>多因子量化投资的编程实现</a:t>
            </a:r>
            <a:endParaRPr lang="en-US" altLang="zh-CN" dirty="0">
              <a:latin typeface="微软雅黑" panose="020B0503020204020204" charset="-122"/>
              <a:ea typeface="微软雅黑" panose="020B0503020204020204" charset="-122"/>
            </a:endParaRPr>
          </a:p>
          <a:p>
            <a:pPr marL="400050" indent="-400050">
              <a:lnSpc>
                <a:spcPct val="150000"/>
              </a:lnSpc>
              <a:buFont typeface="+mj-ea"/>
              <a:buAutoNum type="ea1JpnChsDbPeriod" startAt="2"/>
            </a:pPr>
            <a:r>
              <a:rPr lang="zh-CN" altLang="zh-CN" dirty="0">
                <a:latin typeface="微软雅黑" panose="020B0503020204020204" charset="-122"/>
                <a:ea typeface="微软雅黑" panose="020B0503020204020204" charset="-122"/>
              </a:rPr>
              <a:t>多因子量化策略与市场环境指标</a:t>
            </a:r>
            <a:endParaRPr lang="en-US" altLang="zh-CN" dirty="0">
              <a:latin typeface="微软雅黑" panose="020B0503020204020204" charset="-122"/>
              <a:ea typeface="微软雅黑" panose="020B0503020204020204" charset="-122"/>
            </a:endParaRPr>
          </a:p>
          <a:p>
            <a:pPr marL="857250" lvl="1" indent="-400050">
              <a:lnSpc>
                <a:spcPct val="150000"/>
              </a:lnSpc>
              <a:buFont typeface="+mj-lt"/>
              <a:buAutoNum type="arabicPeriod"/>
            </a:pPr>
            <a:r>
              <a:rPr lang="zh-CN" altLang="en-US" dirty="0">
                <a:latin typeface="微软雅黑" panose="020B0503020204020204" charset="-122"/>
                <a:ea typeface="微软雅黑" panose="020B0503020204020204" charset="-122"/>
              </a:rPr>
              <a:t>流动性指标</a:t>
            </a:r>
            <a:endParaRPr lang="en-US" altLang="zh-CN" dirty="0">
              <a:latin typeface="微软雅黑" panose="020B0503020204020204" charset="-122"/>
              <a:ea typeface="微软雅黑" panose="020B0503020204020204" charset="-122"/>
            </a:endParaRPr>
          </a:p>
          <a:p>
            <a:pPr marL="857250" lvl="1" indent="-400050">
              <a:lnSpc>
                <a:spcPct val="150000"/>
              </a:lnSpc>
              <a:buFont typeface="+mj-lt"/>
              <a:buAutoNum type="arabicPeriod"/>
            </a:pPr>
            <a:r>
              <a:rPr lang="zh-CN" altLang="en-US" dirty="0">
                <a:latin typeface="微软雅黑" panose="020B0503020204020204" charset="-122"/>
                <a:ea typeface="微软雅黑" panose="020B0503020204020204" charset="-122"/>
              </a:rPr>
              <a:t>波动性指标</a:t>
            </a:r>
            <a:endParaRPr lang="en-US" altLang="zh-CN" dirty="0">
              <a:latin typeface="微软雅黑" panose="020B0503020204020204" charset="-122"/>
              <a:ea typeface="微软雅黑" panose="020B0503020204020204" charset="-122"/>
            </a:endParaRPr>
          </a:p>
          <a:p>
            <a:pPr marL="857250" lvl="1" indent="-400050">
              <a:lnSpc>
                <a:spcPct val="150000"/>
              </a:lnSpc>
              <a:buFont typeface="+mj-lt"/>
              <a:buAutoNum type="arabicPeriod"/>
            </a:pPr>
            <a:r>
              <a:rPr lang="zh-CN" altLang="en-US" dirty="0">
                <a:latin typeface="微软雅黑" panose="020B0503020204020204" charset="-122"/>
                <a:ea typeface="微软雅黑" panose="020B0503020204020204" charset="-122"/>
              </a:rPr>
              <a:t>市场风格指标</a:t>
            </a:r>
            <a:endParaRPr lang="en-US" altLang="zh-CN" dirty="0">
              <a:latin typeface="微软雅黑" panose="020B0503020204020204" charset="-122"/>
              <a:ea typeface="微软雅黑" panose="020B0503020204020204" charset="-122"/>
            </a:endParaRPr>
          </a:p>
          <a:p>
            <a:pPr marL="857250" lvl="1" indent="-400050">
              <a:lnSpc>
                <a:spcPct val="150000"/>
              </a:lnSpc>
              <a:buFont typeface="+mj-lt"/>
              <a:buAutoNum type="arabicPeriod"/>
            </a:pPr>
            <a:r>
              <a:rPr lang="zh-CN" altLang="en-US" dirty="0">
                <a:latin typeface="微软雅黑" panose="020B0503020204020204" charset="-122"/>
                <a:ea typeface="微软雅黑" panose="020B0503020204020204" charset="-122"/>
              </a:rPr>
              <a:t>风险溢价指标</a:t>
            </a:r>
            <a:endParaRPr lang="zh-CN" altLang="zh-CN" dirty="0">
              <a:latin typeface="微软雅黑" panose="020B0503020204020204" charset="-122"/>
              <a:ea typeface="微软雅黑" panose="020B0503020204020204" charset="-122"/>
            </a:endParaRPr>
          </a:p>
          <a:p>
            <a:pPr>
              <a:lnSpc>
                <a:spcPct val="150000"/>
              </a:lnSpc>
            </a:pPr>
            <a:endParaRPr lang="en-US" altLang="zh-CN" dirty="0">
              <a:latin typeface="微软雅黑" panose="020B0503020204020204" charset="-122"/>
              <a:ea typeface="微软雅黑" panose="020B0503020204020204" charset="-122"/>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539552" y="1440814"/>
            <a:ext cx="8374578" cy="350075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多因子实战</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459109" y="915145"/>
            <a:ext cx="7871460" cy="499624"/>
          </a:xfrm>
          <a:prstGeom prst="rect">
            <a:avLst/>
          </a:prstGeom>
          <a:noFill/>
        </p:spPr>
        <p:txBody>
          <a:bodyPr wrap="square" rtlCol="0" anchor="t">
            <a:spAutoFit/>
          </a:bodyPr>
          <a:lstStyle/>
          <a:p>
            <a:pPr>
              <a:lnSpc>
                <a:spcPct val="150000"/>
              </a:lnSpc>
            </a:pPr>
            <a:r>
              <a:rPr lang="zh-CN" altLang="zh-CN" sz="2000" b="1" dirty="0">
                <a:solidFill>
                  <a:schemeClr val="accent6"/>
                </a:solidFill>
                <a:latin typeface="微软雅黑" panose="020B0503020204020204" charset="-122"/>
                <a:ea typeface="微软雅黑" panose="020B0503020204020204" charset="-122"/>
              </a:rPr>
              <a:t>实训案例</a:t>
            </a:r>
            <a:r>
              <a:rPr lang="zh-CN" altLang="en-US" sz="2000" b="1" dirty="0">
                <a:solidFill>
                  <a:schemeClr val="accent6"/>
                </a:solidFill>
                <a:latin typeface="微软雅黑" panose="020B0503020204020204" charset="-122"/>
                <a:ea typeface="微软雅黑" panose="020B0503020204020204" charset="-122"/>
                <a:sym typeface="+mn-ea"/>
              </a:rPr>
              <a:t>：</a:t>
            </a:r>
            <a:endParaRPr lang="en-US" altLang="zh-CN" sz="2000" b="1" dirty="0">
              <a:solidFill>
                <a:schemeClr val="accent6"/>
              </a:solidFill>
              <a:latin typeface="微软雅黑" panose="020B0503020204020204" charset="-122"/>
              <a:ea typeface="微软雅黑" panose="020B0503020204020204" charset="-122"/>
              <a:sym typeface="+mn-ea"/>
            </a:endParaRPr>
          </a:p>
        </p:txBody>
      </p:sp>
      <p:sp>
        <p:nvSpPr>
          <p:cNvPr id="5" name="文本框 4"/>
          <p:cNvSpPr txBox="1"/>
          <p:nvPr/>
        </p:nvSpPr>
        <p:spPr>
          <a:xfrm>
            <a:off x="683568" y="1439576"/>
            <a:ext cx="7560840" cy="2120902"/>
          </a:xfrm>
          <a:prstGeom prst="rect">
            <a:avLst/>
          </a:prstGeom>
          <a:noFill/>
        </p:spPr>
        <p:txBody>
          <a:bodyPr wrap="square">
            <a:spAutoFit/>
          </a:bodyPr>
          <a:lstStyle/>
          <a:p>
            <a:pPr marL="400050" indent="-400050">
              <a:lnSpc>
                <a:spcPct val="150000"/>
              </a:lnSpc>
              <a:buFont typeface="Wingdings" panose="05000000000000000000" pitchFamily="2" charset="2"/>
              <a:buChar char="n"/>
            </a:pPr>
            <a:r>
              <a:rPr lang="zh-CN" altLang="zh-CN" b="1" kern="100" dirty="0">
                <a:latin typeface="Calibri" panose="020F0502020204030204" pitchFamily="34" charset="0"/>
                <a:ea typeface="宋体" panose="02010600030101010101" pitchFamily="2" charset="-122"/>
              </a:rPr>
              <a:t>任务目标</a:t>
            </a:r>
            <a:r>
              <a:rPr lang="zh-CN" altLang="zh-CN" dirty="0">
                <a:latin typeface="微软雅黑" panose="020B0503020204020204" charset="-122"/>
                <a:ea typeface="微软雅黑" panose="020B0503020204020204" charset="-122"/>
              </a:rPr>
              <a:t>：了解量化投资的基本概念，掌握运用相关指标进行量化投资环境分析；理解多因子选股的具体操作流程，学习借助</a:t>
            </a:r>
            <a:r>
              <a:rPr lang="en-US" altLang="zh-CN" dirty="0">
                <a:latin typeface="微软雅黑" panose="020B0503020204020204" charset="-122"/>
                <a:ea typeface="微软雅黑" panose="020B0503020204020204" charset="-122"/>
              </a:rPr>
              <a:t>Python</a:t>
            </a:r>
            <a:r>
              <a:rPr lang="zh-CN" altLang="zh-CN" dirty="0">
                <a:latin typeface="微软雅黑" panose="020B0503020204020204" charset="-122"/>
                <a:ea typeface="微软雅黑" panose="020B0503020204020204" charset="-122"/>
              </a:rPr>
              <a:t>语言沪深两市上市公司进行数据清洗、指标打分选取投资组合标的；了解量化回测的基本概念以及常见量化回测工具</a:t>
            </a:r>
            <a:r>
              <a:rPr lang="en-US" altLang="zh-CN" dirty="0" err="1">
                <a:latin typeface="微软雅黑" panose="020B0503020204020204" charset="-122"/>
                <a:ea typeface="微软雅黑" panose="020B0503020204020204" charset="-122"/>
              </a:rPr>
              <a:t>backtrader</a:t>
            </a:r>
            <a:r>
              <a:rPr lang="zh-CN" altLang="zh-CN" dirty="0">
                <a:latin typeface="微软雅黑" panose="020B0503020204020204" charset="-122"/>
                <a:ea typeface="微软雅黑" panose="020B0503020204020204" charset="-122"/>
              </a:rPr>
              <a:t>，学习使用</a:t>
            </a:r>
            <a:r>
              <a:rPr lang="en-US" altLang="zh-CN" dirty="0" err="1">
                <a:latin typeface="微软雅黑" panose="020B0503020204020204" charset="-122"/>
                <a:ea typeface="微软雅黑" panose="020B0503020204020204" charset="-122"/>
              </a:rPr>
              <a:t>backtrader</a:t>
            </a:r>
            <a:r>
              <a:rPr lang="zh-CN" altLang="zh-CN" dirty="0">
                <a:latin typeface="微软雅黑" panose="020B0503020204020204" charset="-122"/>
                <a:ea typeface="微软雅黑" panose="020B0503020204020204" charset="-122"/>
              </a:rPr>
              <a:t>对投资组合进行回测，查看交易记录以及回测情况</a:t>
            </a:r>
            <a:endParaRPr lang="en-US" altLang="zh-CN" dirty="0">
              <a:latin typeface="微软雅黑" panose="020B0503020204020204" charset="-122"/>
              <a:ea typeface="微软雅黑" panose="020B050302020402020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539552" y="1440814"/>
            <a:ext cx="8374578" cy="350075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多因子实战</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459109" y="915145"/>
            <a:ext cx="7871460" cy="499624"/>
          </a:xfrm>
          <a:prstGeom prst="rect">
            <a:avLst/>
          </a:prstGeom>
          <a:noFill/>
        </p:spPr>
        <p:txBody>
          <a:bodyPr wrap="square" rtlCol="0" anchor="t">
            <a:spAutoFit/>
          </a:bodyPr>
          <a:lstStyle/>
          <a:p>
            <a:pPr>
              <a:lnSpc>
                <a:spcPct val="150000"/>
              </a:lnSpc>
            </a:pPr>
            <a:r>
              <a:rPr lang="zh-CN" altLang="zh-CN" sz="2000" b="1" dirty="0">
                <a:solidFill>
                  <a:schemeClr val="accent6"/>
                </a:solidFill>
                <a:latin typeface="微软雅黑" panose="020B0503020204020204" charset="-122"/>
                <a:ea typeface="微软雅黑" panose="020B0503020204020204" charset="-122"/>
              </a:rPr>
              <a:t>实训案例</a:t>
            </a:r>
            <a:r>
              <a:rPr lang="zh-CN" altLang="en-US" sz="2000" b="1" dirty="0">
                <a:solidFill>
                  <a:schemeClr val="accent6"/>
                </a:solidFill>
                <a:latin typeface="微软雅黑" panose="020B0503020204020204" charset="-122"/>
                <a:ea typeface="微软雅黑" panose="020B0503020204020204" charset="-122"/>
                <a:sym typeface="+mn-ea"/>
              </a:rPr>
              <a:t>：</a:t>
            </a:r>
            <a:endParaRPr lang="en-US" altLang="zh-CN" sz="2000" b="1" dirty="0">
              <a:solidFill>
                <a:schemeClr val="accent6"/>
              </a:solidFill>
              <a:latin typeface="微软雅黑" panose="020B0503020204020204" charset="-122"/>
              <a:ea typeface="微软雅黑" panose="020B0503020204020204" charset="-122"/>
              <a:sym typeface="+mn-ea"/>
            </a:endParaRPr>
          </a:p>
        </p:txBody>
      </p:sp>
      <p:sp>
        <p:nvSpPr>
          <p:cNvPr id="5" name="文本框 4"/>
          <p:cNvSpPr txBox="1"/>
          <p:nvPr/>
        </p:nvSpPr>
        <p:spPr>
          <a:xfrm>
            <a:off x="683568" y="1439576"/>
            <a:ext cx="7920880" cy="2953373"/>
          </a:xfrm>
          <a:prstGeom prst="rect">
            <a:avLst/>
          </a:prstGeom>
          <a:noFill/>
        </p:spPr>
        <p:txBody>
          <a:bodyPr wrap="square">
            <a:spAutoFit/>
          </a:bodyPr>
          <a:lstStyle/>
          <a:p>
            <a:pPr marL="342900" lvl="0" indent="-342900" algn="just">
              <a:lnSpc>
                <a:spcPct val="150000"/>
              </a:lnSpc>
              <a:buFont typeface="Wingdings" panose="05000000000000000000" pitchFamily="2" charset="2"/>
              <a:buChar char="n"/>
            </a:pPr>
            <a:r>
              <a:rPr lang="zh-CN" altLang="zh-CN" b="1" kern="100" dirty="0">
                <a:latin typeface="Calibri" panose="020F0502020204030204" pitchFamily="34" charset="0"/>
                <a:ea typeface="宋体" panose="02010600030101010101" pitchFamily="2" charset="-122"/>
              </a:rPr>
              <a:t>任务流程</a:t>
            </a:r>
            <a:r>
              <a:rPr lang="zh-CN" altLang="zh-CN" dirty="0">
                <a:latin typeface="微软雅黑" panose="020B0503020204020204" charset="-122"/>
                <a:ea typeface="微软雅黑" panose="020B0503020204020204" charset="-122"/>
              </a:rPr>
              <a:t>：</a:t>
            </a:r>
            <a:endParaRPr lang="zh-CN" altLang="zh-CN" dirty="0">
              <a:latin typeface="微软雅黑" panose="020B0503020204020204" charset="-122"/>
              <a:ea typeface="微软雅黑" panose="020B0503020204020204" charset="-122"/>
            </a:endParaRPr>
          </a:p>
          <a:p>
            <a:pPr marL="266700" algn="just">
              <a:lnSpc>
                <a:spcPct val="150000"/>
              </a:lnSpc>
            </a:pPr>
            <a:r>
              <a:rPr lang="en-US" altLang="zh-CN" dirty="0">
                <a:latin typeface="微软雅黑" panose="020B0503020204020204" charset="-122"/>
                <a:ea typeface="微软雅黑" panose="020B0503020204020204" charset="-122"/>
              </a:rPr>
              <a:t>1.</a:t>
            </a:r>
            <a:r>
              <a:rPr lang="zh-CN" altLang="zh-CN" dirty="0">
                <a:latin typeface="微软雅黑" panose="020B0503020204020204" charset="-122"/>
                <a:ea typeface="微软雅黑" panose="020B0503020204020204" charset="-122"/>
              </a:rPr>
              <a:t>项目导入—利用分析云进行数据可视化，输出量化策略投资环境分析报告。</a:t>
            </a:r>
            <a:endParaRPr lang="zh-CN" altLang="zh-CN" dirty="0">
              <a:latin typeface="微软雅黑" panose="020B0503020204020204" charset="-122"/>
              <a:ea typeface="微软雅黑" panose="020B0503020204020204" charset="-122"/>
            </a:endParaRPr>
          </a:p>
          <a:p>
            <a:pPr marL="266700" algn="just">
              <a:lnSpc>
                <a:spcPct val="150000"/>
              </a:lnSpc>
            </a:pPr>
            <a:r>
              <a:rPr lang="en-US" altLang="zh-CN" dirty="0">
                <a:latin typeface="微软雅黑" panose="020B0503020204020204" charset="-122"/>
                <a:ea typeface="微软雅黑" panose="020B0503020204020204" charset="-122"/>
              </a:rPr>
              <a:t>2. </a:t>
            </a:r>
            <a:r>
              <a:rPr lang="zh-CN" altLang="zh-CN" dirty="0">
                <a:latin typeface="微软雅黑" panose="020B0503020204020204" charset="-122"/>
                <a:ea typeface="微软雅黑" panose="020B0503020204020204" charset="-122"/>
              </a:rPr>
              <a:t>数据预处理—读取相关沪深</a:t>
            </a:r>
            <a:r>
              <a:rPr lang="en-US" altLang="zh-CN" dirty="0">
                <a:latin typeface="微软雅黑" panose="020B0503020204020204" charset="-122"/>
                <a:ea typeface="微软雅黑" panose="020B0503020204020204" charset="-122"/>
              </a:rPr>
              <a:t>A</a:t>
            </a:r>
            <a:r>
              <a:rPr lang="zh-CN" altLang="zh-CN" dirty="0">
                <a:latin typeface="微软雅黑" panose="020B0503020204020204" charset="-122"/>
                <a:ea typeface="微软雅黑" panose="020B0503020204020204" charset="-122"/>
              </a:rPr>
              <a:t>股的信息数据，利用</a:t>
            </a:r>
            <a:r>
              <a:rPr lang="en-US" altLang="zh-CN" dirty="0">
                <a:latin typeface="微软雅黑" panose="020B0503020204020204" charset="-122"/>
                <a:ea typeface="微软雅黑" panose="020B0503020204020204" charset="-122"/>
              </a:rPr>
              <a:t>Python</a:t>
            </a:r>
            <a:r>
              <a:rPr lang="zh-CN" altLang="zh-CN" dirty="0">
                <a:latin typeface="微软雅黑" panose="020B0503020204020204" charset="-122"/>
                <a:ea typeface="微软雅黑" panose="020B0503020204020204" charset="-122"/>
              </a:rPr>
              <a:t>语言进行股票的初步筛选和数据清洗。</a:t>
            </a:r>
            <a:endParaRPr lang="zh-CN" altLang="zh-CN" dirty="0">
              <a:latin typeface="微软雅黑" panose="020B0503020204020204" charset="-122"/>
              <a:ea typeface="微软雅黑" panose="020B0503020204020204" charset="-122"/>
            </a:endParaRPr>
          </a:p>
          <a:p>
            <a:pPr marL="266700" algn="just">
              <a:lnSpc>
                <a:spcPct val="150000"/>
              </a:lnSpc>
            </a:pPr>
            <a:r>
              <a:rPr lang="en-US" altLang="zh-CN" dirty="0">
                <a:latin typeface="微软雅黑" panose="020B0503020204020204" charset="-122"/>
                <a:ea typeface="微软雅黑" panose="020B0503020204020204" charset="-122"/>
              </a:rPr>
              <a:t>3. </a:t>
            </a:r>
            <a:r>
              <a:rPr lang="zh-CN" altLang="zh-CN" dirty="0">
                <a:latin typeface="微软雅黑" panose="020B0503020204020204" charset="-122"/>
                <a:ea typeface="微软雅黑" panose="020B0503020204020204" charset="-122"/>
              </a:rPr>
              <a:t>数据分析与挖掘—依据选取的相关因子，利用代码编辑器，借助</a:t>
            </a:r>
            <a:r>
              <a:rPr lang="en-US" altLang="zh-CN" dirty="0">
                <a:latin typeface="微软雅黑" panose="020B0503020204020204" charset="-122"/>
                <a:ea typeface="微软雅黑" panose="020B0503020204020204" charset="-122"/>
              </a:rPr>
              <a:t>Python</a:t>
            </a:r>
            <a:r>
              <a:rPr lang="zh-CN" altLang="zh-CN" dirty="0">
                <a:latin typeface="微软雅黑" panose="020B0503020204020204" charset="-122"/>
                <a:ea typeface="微软雅黑" panose="020B0503020204020204" charset="-122"/>
              </a:rPr>
              <a:t>，分行业进行打分选取标的</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539552" y="1440814"/>
            <a:ext cx="8374578" cy="350075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多因子实战</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459109" y="915145"/>
            <a:ext cx="7871460" cy="499624"/>
          </a:xfrm>
          <a:prstGeom prst="rect">
            <a:avLst/>
          </a:prstGeom>
          <a:noFill/>
        </p:spPr>
        <p:txBody>
          <a:bodyPr wrap="square" rtlCol="0" anchor="t">
            <a:spAutoFit/>
          </a:bodyPr>
          <a:lstStyle/>
          <a:p>
            <a:pPr>
              <a:lnSpc>
                <a:spcPct val="150000"/>
              </a:lnSpc>
            </a:pPr>
            <a:r>
              <a:rPr lang="zh-CN" altLang="zh-CN" sz="2000" b="1" dirty="0">
                <a:solidFill>
                  <a:schemeClr val="accent6"/>
                </a:solidFill>
                <a:latin typeface="微软雅黑" panose="020B0503020204020204" charset="-122"/>
                <a:ea typeface="微软雅黑" panose="020B0503020204020204" charset="-122"/>
              </a:rPr>
              <a:t>实训案例</a:t>
            </a:r>
            <a:r>
              <a:rPr lang="zh-CN" altLang="en-US" sz="2000" b="1" dirty="0">
                <a:solidFill>
                  <a:schemeClr val="accent6"/>
                </a:solidFill>
                <a:latin typeface="微软雅黑" panose="020B0503020204020204" charset="-122"/>
                <a:ea typeface="微软雅黑" panose="020B0503020204020204" charset="-122"/>
                <a:sym typeface="+mn-ea"/>
              </a:rPr>
              <a:t>：</a:t>
            </a:r>
            <a:endParaRPr lang="en-US" altLang="zh-CN" sz="2000" b="1" dirty="0">
              <a:solidFill>
                <a:schemeClr val="accent6"/>
              </a:solidFill>
              <a:latin typeface="微软雅黑" panose="020B0503020204020204" charset="-122"/>
              <a:ea typeface="微软雅黑" panose="020B0503020204020204" charset="-122"/>
              <a:sym typeface="+mn-ea"/>
            </a:endParaRPr>
          </a:p>
        </p:txBody>
      </p:sp>
      <p:sp>
        <p:nvSpPr>
          <p:cNvPr id="5" name="文本框 4"/>
          <p:cNvSpPr txBox="1"/>
          <p:nvPr/>
        </p:nvSpPr>
        <p:spPr>
          <a:xfrm>
            <a:off x="683568" y="1439576"/>
            <a:ext cx="6840760" cy="1295868"/>
          </a:xfrm>
          <a:prstGeom prst="rect">
            <a:avLst/>
          </a:prstGeom>
          <a:noFill/>
        </p:spPr>
        <p:txBody>
          <a:bodyPr wrap="square">
            <a:spAutoFit/>
          </a:bodyPr>
          <a:lstStyle/>
          <a:p>
            <a:pPr marL="342900" lvl="0" indent="-342900" algn="just">
              <a:lnSpc>
                <a:spcPct val="150000"/>
              </a:lnSpc>
              <a:buFont typeface="Wingdings" panose="05000000000000000000" pitchFamily="2" charset="2"/>
              <a:buChar char="n"/>
            </a:pPr>
            <a:r>
              <a:rPr lang="zh-CN" altLang="zh-CN" sz="1800" b="1" kern="100" dirty="0">
                <a:effectLst/>
                <a:latin typeface="Calibri" panose="020F0502020204030204" pitchFamily="34" charset="0"/>
                <a:ea typeface="宋体" panose="02010600030101010101" pitchFamily="2" charset="-122"/>
                <a:cs typeface="宋体" panose="02010600030101010101" pitchFamily="2" charset="-122"/>
              </a:rPr>
              <a:t>任务</a:t>
            </a:r>
            <a:r>
              <a:rPr lang="zh-CN" altLang="en-US" sz="1800" b="1" kern="100" dirty="0">
                <a:effectLst/>
                <a:latin typeface="Calibri" panose="020F0502020204030204" pitchFamily="34" charset="0"/>
                <a:ea typeface="宋体" panose="02010600030101010101" pitchFamily="2" charset="-122"/>
                <a:cs typeface="宋体" panose="02010600030101010101" pitchFamily="2" charset="-122"/>
              </a:rPr>
              <a:t>分析</a:t>
            </a:r>
            <a:r>
              <a:rPr lang="zh-CN" altLang="zh-CN" sz="1800" b="1" kern="100" dirty="0">
                <a:effectLst/>
                <a:latin typeface="Calibri" panose="020F0502020204030204" pitchFamily="34" charset="0"/>
                <a:ea typeface="宋体" panose="02010600030101010101" pitchFamily="2" charset="-122"/>
                <a:cs typeface="宋体" panose="02010600030101010101" pitchFamily="2" charset="-122"/>
              </a:rPr>
              <a:t>：</a:t>
            </a:r>
            <a:endParaRPr lang="en-US" altLang="zh-CN" sz="1800" b="1" kern="100" dirty="0">
              <a:effectLst/>
              <a:latin typeface="Calibri" panose="020F0502020204030204" pitchFamily="34" charset="0"/>
              <a:ea typeface="宋体" panose="02010600030101010101" pitchFamily="2" charset="-122"/>
              <a:cs typeface="宋体" panose="02010600030101010101" pitchFamily="2" charset="-122"/>
            </a:endParaRPr>
          </a:p>
          <a:p>
            <a:pPr marL="400050" lvl="0" indent="-400050" algn="just">
              <a:lnSpc>
                <a:spcPct val="150000"/>
              </a:lnSpc>
              <a:buFont typeface="+mj-ea"/>
              <a:buAutoNum type="ea1JpnChsDbPeriod"/>
            </a:pPr>
            <a:r>
              <a:rPr lang="zh-CN" altLang="zh-CN" dirty="0">
                <a:latin typeface="微软雅黑" panose="020B0503020204020204" charset="-122"/>
                <a:ea typeface="微软雅黑" panose="020B0503020204020204" charset="-122"/>
              </a:rPr>
              <a:t>项目导入</a:t>
            </a:r>
            <a:r>
              <a:rPr lang="zh-CN" altLang="en-US" dirty="0">
                <a:latin typeface="微软雅黑" panose="020B0503020204020204" charset="-122"/>
                <a:ea typeface="微软雅黑" panose="020B0503020204020204" charset="-122"/>
              </a:rPr>
              <a:t>：</a:t>
            </a:r>
            <a:endParaRPr lang="en-US" altLang="zh-CN" dirty="0">
              <a:latin typeface="微软雅黑" panose="020B0503020204020204" charset="-122"/>
              <a:ea typeface="微软雅黑" panose="020B0503020204020204" charset="-122"/>
            </a:endParaRPr>
          </a:p>
          <a:p>
            <a:pPr marL="857250" lvl="1" indent="-400050" algn="just">
              <a:lnSpc>
                <a:spcPct val="150000"/>
              </a:lnSpc>
              <a:buFont typeface="+mj-lt"/>
              <a:buAutoNum type="arabicPeriod"/>
            </a:pPr>
            <a:r>
              <a:rPr lang="zh-CN" altLang="en-US" dirty="0">
                <a:latin typeface="微软雅黑" panose="020B0503020204020204" charset="-122"/>
                <a:ea typeface="微软雅黑" panose="020B0503020204020204" charset="-122"/>
              </a:rPr>
              <a:t>数据准备：按照书上流程与示意图完成数据准备工作</a:t>
            </a:r>
            <a:endParaRPr lang="zh-CN" altLang="zh-CN" dirty="0">
              <a:latin typeface="微软雅黑" panose="020B0503020204020204" charset="-122"/>
              <a:ea typeface="微软雅黑" panose="020B0503020204020204" charset="-122"/>
            </a:endParaRPr>
          </a:p>
        </p:txBody>
      </p:sp>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539552" y="1440814"/>
            <a:ext cx="8374578" cy="350075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多因子实战</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459109" y="915145"/>
            <a:ext cx="7871460" cy="499624"/>
          </a:xfrm>
          <a:prstGeom prst="rect">
            <a:avLst/>
          </a:prstGeom>
          <a:noFill/>
        </p:spPr>
        <p:txBody>
          <a:bodyPr wrap="square" rtlCol="0" anchor="t">
            <a:spAutoFit/>
          </a:bodyPr>
          <a:lstStyle/>
          <a:p>
            <a:pPr>
              <a:lnSpc>
                <a:spcPct val="150000"/>
              </a:lnSpc>
            </a:pPr>
            <a:r>
              <a:rPr lang="zh-CN" altLang="zh-CN" sz="2000" b="1" dirty="0">
                <a:solidFill>
                  <a:schemeClr val="accent6"/>
                </a:solidFill>
                <a:latin typeface="微软雅黑" panose="020B0503020204020204" charset="-122"/>
                <a:ea typeface="微软雅黑" panose="020B0503020204020204" charset="-122"/>
              </a:rPr>
              <a:t>实训案例</a:t>
            </a:r>
            <a:r>
              <a:rPr lang="zh-CN" altLang="en-US" sz="2000" b="1" dirty="0">
                <a:solidFill>
                  <a:schemeClr val="accent6"/>
                </a:solidFill>
                <a:latin typeface="微软雅黑" panose="020B0503020204020204" charset="-122"/>
                <a:ea typeface="微软雅黑" panose="020B0503020204020204" charset="-122"/>
                <a:sym typeface="+mn-ea"/>
              </a:rPr>
              <a:t>：</a:t>
            </a:r>
            <a:endParaRPr lang="en-US" altLang="zh-CN" sz="2000" b="1" dirty="0">
              <a:solidFill>
                <a:schemeClr val="accent6"/>
              </a:solidFill>
              <a:latin typeface="微软雅黑" panose="020B0503020204020204" charset="-122"/>
              <a:ea typeface="微软雅黑" panose="020B0503020204020204" charset="-122"/>
              <a:sym typeface="+mn-ea"/>
            </a:endParaRPr>
          </a:p>
        </p:txBody>
      </p:sp>
      <p:sp>
        <p:nvSpPr>
          <p:cNvPr id="5" name="文本框 4"/>
          <p:cNvSpPr txBox="1"/>
          <p:nvPr/>
        </p:nvSpPr>
        <p:spPr>
          <a:xfrm>
            <a:off x="683568" y="1439576"/>
            <a:ext cx="8136904" cy="3558025"/>
          </a:xfrm>
          <a:prstGeom prst="rect">
            <a:avLst/>
          </a:prstGeom>
          <a:noFill/>
        </p:spPr>
        <p:txBody>
          <a:bodyPr wrap="square">
            <a:spAutoFit/>
          </a:bodyPr>
          <a:lstStyle/>
          <a:p>
            <a:pPr marL="342900" lvl="0" indent="-342900" algn="just">
              <a:lnSpc>
                <a:spcPct val="150000"/>
              </a:lnSpc>
              <a:buFont typeface="Wingdings" panose="05000000000000000000" pitchFamily="2" charset="2"/>
              <a:buChar char="n"/>
            </a:pPr>
            <a:r>
              <a:rPr lang="zh-CN" altLang="zh-CN" sz="1800" b="1" kern="100" dirty="0">
                <a:effectLst/>
                <a:latin typeface="Calibri" panose="020F0502020204030204" pitchFamily="34" charset="0"/>
                <a:ea typeface="宋体" panose="02010600030101010101" pitchFamily="2" charset="-122"/>
                <a:cs typeface="宋体" panose="02010600030101010101" pitchFamily="2" charset="-122"/>
              </a:rPr>
              <a:t>任务</a:t>
            </a:r>
            <a:r>
              <a:rPr lang="zh-CN" altLang="en-US" sz="1800" b="1" kern="100" dirty="0">
                <a:effectLst/>
                <a:latin typeface="Calibri" panose="020F0502020204030204" pitchFamily="34" charset="0"/>
                <a:ea typeface="宋体" panose="02010600030101010101" pitchFamily="2" charset="-122"/>
                <a:cs typeface="宋体" panose="02010600030101010101" pitchFamily="2" charset="-122"/>
              </a:rPr>
              <a:t>分析</a:t>
            </a:r>
            <a:r>
              <a:rPr lang="zh-CN" altLang="zh-CN" sz="1800" b="1" kern="100" dirty="0">
                <a:effectLst/>
                <a:latin typeface="Calibri" panose="020F0502020204030204" pitchFamily="34" charset="0"/>
                <a:ea typeface="宋体" panose="02010600030101010101" pitchFamily="2" charset="-122"/>
                <a:cs typeface="宋体" panose="02010600030101010101" pitchFamily="2" charset="-122"/>
              </a:rPr>
              <a:t>：</a:t>
            </a:r>
            <a:endParaRPr lang="en-US" altLang="zh-CN" sz="1800" b="1" kern="100" dirty="0">
              <a:effectLst/>
              <a:latin typeface="Calibri" panose="020F0502020204030204" pitchFamily="34" charset="0"/>
              <a:ea typeface="宋体" panose="02010600030101010101" pitchFamily="2" charset="-122"/>
              <a:cs typeface="宋体" panose="02010600030101010101" pitchFamily="2" charset="-122"/>
            </a:endParaRPr>
          </a:p>
          <a:p>
            <a:pPr marL="400050" lvl="0" indent="-400050" algn="just">
              <a:lnSpc>
                <a:spcPct val="150000"/>
              </a:lnSpc>
              <a:buFont typeface="+mj-ea"/>
              <a:buAutoNum type="ea1JpnChsDbPeriod"/>
            </a:pPr>
            <a:r>
              <a:rPr lang="zh-CN" altLang="zh-CN" dirty="0">
                <a:latin typeface="微软雅黑" panose="020B0503020204020204" charset="-122"/>
                <a:ea typeface="微软雅黑" panose="020B0503020204020204" charset="-122"/>
              </a:rPr>
              <a:t>项目导入</a:t>
            </a:r>
            <a:r>
              <a:rPr lang="zh-CN" altLang="en-US" dirty="0">
                <a:latin typeface="微软雅黑" panose="020B0503020204020204" charset="-122"/>
                <a:ea typeface="微软雅黑" panose="020B0503020204020204" charset="-122"/>
              </a:rPr>
              <a:t>：</a:t>
            </a:r>
            <a:endParaRPr lang="en-US" altLang="zh-CN" dirty="0">
              <a:latin typeface="微软雅黑" panose="020B0503020204020204" charset="-122"/>
              <a:ea typeface="微软雅黑" panose="020B0503020204020204" charset="-122"/>
            </a:endParaRPr>
          </a:p>
          <a:p>
            <a:pPr marL="857250" lvl="1" indent="-400050" algn="just">
              <a:lnSpc>
                <a:spcPct val="150000"/>
              </a:lnSpc>
              <a:buFont typeface="+mj-lt"/>
              <a:buAutoNum type="arabicPeriod" startAt="2"/>
            </a:pPr>
            <a:r>
              <a:rPr lang="zh-CN" altLang="en-US" dirty="0">
                <a:latin typeface="微软雅黑" panose="020B0503020204020204" charset="-122"/>
                <a:ea typeface="微软雅黑" panose="020B0503020204020204" charset="-122"/>
              </a:rPr>
              <a:t>数据可视化：按照书上流程与示意图完成下列数据可视化</a:t>
            </a:r>
            <a:endParaRPr lang="en-US" altLang="zh-CN" dirty="0">
              <a:latin typeface="微软雅黑" panose="020B0503020204020204" charset="-122"/>
              <a:ea typeface="微软雅黑" panose="020B0503020204020204" charset="-122"/>
            </a:endParaRPr>
          </a:p>
          <a:p>
            <a:pPr marL="1314450" lvl="2" indent="-400050" algn="just">
              <a:lnSpc>
                <a:spcPct val="150000"/>
              </a:lnSpc>
              <a:buFont typeface="+mj-ea"/>
              <a:buAutoNum type="circleNumDbPlain"/>
            </a:pPr>
            <a:r>
              <a:rPr lang="zh-CN" altLang="zh-CN" sz="1600" dirty="0">
                <a:latin typeface="微软雅黑" panose="020B0503020204020204" charset="-122"/>
                <a:ea typeface="微软雅黑" panose="020B0503020204020204" charset="-122"/>
              </a:rPr>
              <a:t>进行市场整体环境分析</a:t>
            </a:r>
            <a:endParaRPr lang="en-US" altLang="zh-CN" sz="1600" dirty="0">
              <a:latin typeface="微软雅黑" panose="020B0503020204020204" charset="-122"/>
              <a:ea typeface="微软雅黑" panose="020B0503020204020204" charset="-122"/>
            </a:endParaRPr>
          </a:p>
          <a:p>
            <a:pPr marL="1314450" lvl="2" indent="-400050" algn="just">
              <a:lnSpc>
                <a:spcPct val="150000"/>
              </a:lnSpc>
              <a:buFont typeface="+mj-ea"/>
              <a:buAutoNum type="circleNumDbPlain"/>
            </a:pPr>
            <a:r>
              <a:rPr lang="zh-CN" altLang="zh-CN" sz="1600" dirty="0">
                <a:latin typeface="微软雅黑" panose="020B0503020204020204" charset="-122"/>
                <a:ea typeface="微软雅黑" panose="020B0503020204020204" charset="-122"/>
              </a:rPr>
              <a:t>对成交额和换手率进行可视化，分析市场流动性及活跃度</a:t>
            </a:r>
            <a:endParaRPr lang="en-US" altLang="zh-CN" sz="1600" dirty="0">
              <a:latin typeface="微软雅黑" panose="020B0503020204020204" charset="-122"/>
              <a:ea typeface="微软雅黑" panose="020B0503020204020204" charset="-122"/>
            </a:endParaRPr>
          </a:p>
          <a:p>
            <a:pPr marL="1314450" lvl="2" indent="-400050" algn="just">
              <a:lnSpc>
                <a:spcPct val="150000"/>
              </a:lnSpc>
              <a:buFont typeface="+mj-ea"/>
              <a:buAutoNum type="circleNumDbPlain"/>
            </a:pPr>
            <a:r>
              <a:rPr lang="zh-CN" altLang="zh-CN" sz="1600" dirty="0">
                <a:latin typeface="微软雅黑" panose="020B0503020204020204" charset="-122"/>
                <a:ea typeface="微软雅黑" panose="020B0503020204020204" charset="-122"/>
              </a:rPr>
              <a:t>将不同指数的波动率数据进行可视化，分析波动率走势情况</a:t>
            </a:r>
            <a:endParaRPr lang="en-US" altLang="zh-CN" sz="1600" dirty="0">
              <a:latin typeface="微软雅黑" panose="020B0503020204020204" charset="-122"/>
              <a:ea typeface="微软雅黑" panose="020B0503020204020204" charset="-122"/>
            </a:endParaRPr>
          </a:p>
          <a:p>
            <a:pPr marL="1314450" lvl="2" indent="-400050" algn="just">
              <a:lnSpc>
                <a:spcPct val="150000"/>
              </a:lnSpc>
              <a:buFont typeface="+mj-ea"/>
              <a:buAutoNum type="circleNumDbPlain"/>
            </a:pPr>
            <a:r>
              <a:rPr lang="zh-CN" altLang="zh-CN" sz="1600" dirty="0">
                <a:latin typeface="微软雅黑" panose="020B0503020204020204" charset="-122"/>
                <a:ea typeface="微软雅黑" panose="020B0503020204020204" charset="-122"/>
              </a:rPr>
              <a:t>对不同指数相对于上证指数的超额收益进行可视化，分析市场风格</a:t>
            </a:r>
            <a:endParaRPr lang="en-US" altLang="zh-CN" sz="1600" dirty="0">
              <a:latin typeface="微软雅黑" panose="020B0503020204020204" charset="-122"/>
              <a:ea typeface="微软雅黑" panose="020B0503020204020204" charset="-122"/>
            </a:endParaRPr>
          </a:p>
          <a:p>
            <a:pPr marL="1314450" lvl="2" indent="-400050" algn="just">
              <a:lnSpc>
                <a:spcPct val="150000"/>
              </a:lnSpc>
              <a:buFont typeface="+mj-ea"/>
              <a:buAutoNum type="circleNumDbPlain"/>
            </a:pPr>
            <a:r>
              <a:rPr lang="zh-CN" altLang="zh-CN" sz="1600" dirty="0">
                <a:latin typeface="微软雅黑" panose="020B0503020204020204" charset="-122"/>
                <a:ea typeface="微软雅黑" panose="020B0503020204020204" charset="-122"/>
              </a:rPr>
              <a:t>将沪深</a:t>
            </a:r>
            <a:r>
              <a:rPr lang="en-US" altLang="zh-CN" sz="1600" dirty="0">
                <a:latin typeface="微软雅黑" panose="020B0503020204020204" charset="-122"/>
                <a:ea typeface="微软雅黑" panose="020B0503020204020204" charset="-122"/>
              </a:rPr>
              <a:t>300</a:t>
            </a:r>
            <a:r>
              <a:rPr lang="zh-CN" altLang="zh-CN" sz="1600" dirty="0">
                <a:latin typeface="微软雅黑" panose="020B0503020204020204" charset="-122"/>
                <a:ea typeface="微软雅黑" panose="020B0503020204020204" charset="-122"/>
              </a:rPr>
              <a:t>与中证</a:t>
            </a:r>
            <a:r>
              <a:rPr lang="en-US" altLang="zh-CN" sz="1600" dirty="0">
                <a:latin typeface="微软雅黑" panose="020B0503020204020204" charset="-122"/>
                <a:ea typeface="微软雅黑" panose="020B0503020204020204" charset="-122"/>
              </a:rPr>
              <a:t>500</a:t>
            </a:r>
            <a:r>
              <a:rPr lang="zh-CN" altLang="zh-CN" sz="1600" dirty="0">
                <a:latin typeface="微软雅黑" panose="020B0503020204020204" charset="-122"/>
                <a:ea typeface="微软雅黑" panose="020B0503020204020204" charset="-122"/>
              </a:rPr>
              <a:t>风险溢价进行可视化并进行分析</a:t>
            </a:r>
            <a:endParaRPr lang="en-US" altLang="zh-CN" sz="1600" dirty="0">
              <a:latin typeface="微软雅黑" panose="020B0503020204020204" charset="-122"/>
              <a:ea typeface="微软雅黑" panose="020B0503020204020204" charset="-122"/>
            </a:endParaRPr>
          </a:p>
          <a:p>
            <a:pPr marL="1314450" lvl="2" indent="-400050" algn="just">
              <a:lnSpc>
                <a:spcPct val="150000"/>
              </a:lnSpc>
              <a:buFont typeface="+mj-ea"/>
              <a:buAutoNum type="circleNumDbPlain"/>
            </a:pP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大数据赋能信贷业务</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5715"/>
            <a:ext cx="7871460" cy="920573"/>
          </a:xfrm>
          <a:prstGeom prst="rect">
            <a:avLst/>
          </a:prstGeom>
          <a:noFill/>
        </p:spPr>
        <p:txBody>
          <a:bodyPr wrap="square" rtlCol="0" anchor="t">
            <a:spAutoFit/>
          </a:bodyPr>
          <a:lstStyle/>
          <a:p>
            <a:pPr algn="l">
              <a:lnSpc>
                <a:spcPct val="150000"/>
              </a:lnSpc>
            </a:pPr>
            <a:r>
              <a:rPr lang="zh-CN" sz="2000" b="1" dirty="0">
                <a:solidFill>
                  <a:schemeClr val="accent6"/>
                </a:solidFill>
                <a:latin typeface="微软雅黑" panose="020B0503020204020204" charset="-122"/>
                <a:ea typeface="微软雅黑" panose="020B0503020204020204" charset="-122"/>
                <a:sym typeface="+mn-ea"/>
              </a:rPr>
              <a:t>提问导入：</a:t>
            </a:r>
            <a:endParaRPr lang="zh-CN" sz="2000" b="1" dirty="0">
              <a:solidFill>
                <a:schemeClr val="accent6"/>
              </a:solidFill>
              <a:latin typeface="微软雅黑" panose="020B0503020204020204" charset="-122"/>
              <a:ea typeface="微软雅黑" panose="020B0503020204020204" charset="-122"/>
              <a:sym typeface="+mn-ea"/>
            </a:endParaRPr>
          </a:p>
          <a:p>
            <a:pPr algn="l">
              <a:lnSpc>
                <a:spcPct val="150000"/>
              </a:lnSpc>
            </a:pPr>
            <a:r>
              <a:rPr dirty="0" err="1">
                <a:latin typeface="微软雅黑" panose="020B0503020204020204" charset="-122"/>
                <a:ea typeface="微软雅黑" panose="020B0503020204020204" charset="-122"/>
                <a:sym typeface="+mn-ea"/>
              </a:rPr>
              <a:t>传统</a:t>
            </a:r>
            <a:r>
              <a:rPr lang="zh-CN" altLang="en-US" dirty="0">
                <a:latin typeface="微软雅黑" panose="020B0503020204020204" charset="-122"/>
                <a:ea typeface="微软雅黑" panose="020B0503020204020204" charset="-122"/>
                <a:sym typeface="+mn-ea"/>
              </a:rPr>
              <a:t>证券业有哪些业务，目前的数字化可以应用到哪些场景</a:t>
            </a:r>
            <a:r>
              <a:rPr dirty="0">
                <a:latin typeface="微软雅黑" panose="020B0503020204020204" charset="-122"/>
                <a:ea typeface="微软雅黑" panose="020B0503020204020204" charset="-122"/>
                <a:sym typeface="+mn-ea"/>
              </a:rPr>
              <a:t>？</a:t>
            </a:r>
            <a:endParaRPr dirty="0">
              <a:latin typeface="微软雅黑" panose="020B0503020204020204" charset="-122"/>
              <a:ea typeface="微软雅黑" panose="020B0503020204020204" charset="-122"/>
              <a:sym typeface="+mn-ea"/>
            </a:endParaRPr>
          </a:p>
        </p:txBody>
      </p:sp>
      <p:pic>
        <p:nvPicPr>
          <p:cNvPr id="10" name="图片 9" descr="51miz-E966291-4B0A7394"/>
          <p:cNvPicPr>
            <a:picLocks noChangeAspect="1"/>
          </p:cNvPicPr>
          <p:nvPr/>
        </p:nvPicPr>
        <p:blipFill>
          <a:blip r:embed="rId1"/>
          <a:stretch>
            <a:fillRect/>
          </a:stretch>
        </p:blipFill>
        <p:spPr>
          <a:xfrm>
            <a:off x="971600" y="2369643"/>
            <a:ext cx="2075329" cy="207532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539552" y="1440814"/>
            <a:ext cx="8374578" cy="350075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多因子实战</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459109" y="915145"/>
            <a:ext cx="7871460" cy="499624"/>
          </a:xfrm>
          <a:prstGeom prst="rect">
            <a:avLst/>
          </a:prstGeom>
          <a:noFill/>
        </p:spPr>
        <p:txBody>
          <a:bodyPr wrap="square" rtlCol="0" anchor="t">
            <a:spAutoFit/>
          </a:bodyPr>
          <a:lstStyle/>
          <a:p>
            <a:pPr>
              <a:lnSpc>
                <a:spcPct val="150000"/>
              </a:lnSpc>
            </a:pPr>
            <a:r>
              <a:rPr lang="zh-CN" altLang="zh-CN" sz="2000" b="1" dirty="0">
                <a:solidFill>
                  <a:schemeClr val="accent6"/>
                </a:solidFill>
                <a:latin typeface="微软雅黑" panose="020B0503020204020204" charset="-122"/>
                <a:ea typeface="微软雅黑" panose="020B0503020204020204" charset="-122"/>
              </a:rPr>
              <a:t>实训案例</a:t>
            </a:r>
            <a:r>
              <a:rPr lang="zh-CN" altLang="en-US" sz="2000" b="1" dirty="0">
                <a:solidFill>
                  <a:schemeClr val="accent6"/>
                </a:solidFill>
                <a:latin typeface="微软雅黑" panose="020B0503020204020204" charset="-122"/>
                <a:ea typeface="微软雅黑" panose="020B0503020204020204" charset="-122"/>
                <a:sym typeface="+mn-ea"/>
              </a:rPr>
              <a:t>：</a:t>
            </a:r>
            <a:endParaRPr lang="en-US" altLang="zh-CN" sz="2000" b="1" dirty="0">
              <a:solidFill>
                <a:schemeClr val="accent6"/>
              </a:solidFill>
              <a:latin typeface="微软雅黑" panose="020B0503020204020204" charset="-122"/>
              <a:ea typeface="微软雅黑" panose="020B0503020204020204" charset="-122"/>
              <a:sym typeface="+mn-ea"/>
            </a:endParaRPr>
          </a:p>
        </p:txBody>
      </p:sp>
      <p:sp>
        <p:nvSpPr>
          <p:cNvPr id="5" name="文本框 4"/>
          <p:cNvSpPr txBox="1"/>
          <p:nvPr/>
        </p:nvSpPr>
        <p:spPr>
          <a:xfrm>
            <a:off x="683568" y="1439576"/>
            <a:ext cx="8230562" cy="3788858"/>
          </a:xfrm>
          <a:prstGeom prst="rect">
            <a:avLst/>
          </a:prstGeom>
          <a:noFill/>
        </p:spPr>
        <p:txBody>
          <a:bodyPr wrap="square">
            <a:spAutoFit/>
          </a:bodyPr>
          <a:lstStyle/>
          <a:p>
            <a:pPr marL="342900" lvl="0" indent="-342900" algn="just">
              <a:lnSpc>
                <a:spcPct val="150000"/>
              </a:lnSpc>
              <a:buFont typeface="Wingdings" panose="05000000000000000000" pitchFamily="2" charset="2"/>
              <a:buChar char="n"/>
            </a:pPr>
            <a:r>
              <a:rPr lang="zh-CN" altLang="zh-CN" sz="1800" b="1" kern="100" dirty="0">
                <a:effectLst/>
                <a:latin typeface="Calibri" panose="020F0502020204030204" pitchFamily="34" charset="0"/>
                <a:ea typeface="宋体" panose="02010600030101010101" pitchFamily="2" charset="-122"/>
                <a:cs typeface="宋体" panose="02010600030101010101" pitchFamily="2" charset="-122"/>
              </a:rPr>
              <a:t>任务</a:t>
            </a:r>
            <a:r>
              <a:rPr lang="zh-CN" altLang="en-US" sz="1800" b="1" kern="100" dirty="0">
                <a:effectLst/>
                <a:latin typeface="Calibri" panose="020F0502020204030204" pitchFamily="34" charset="0"/>
                <a:ea typeface="宋体" panose="02010600030101010101" pitchFamily="2" charset="-122"/>
                <a:cs typeface="宋体" panose="02010600030101010101" pitchFamily="2" charset="-122"/>
              </a:rPr>
              <a:t>分析</a:t>
            </a:r>
            <a:r>
              <a:rPr lang="zh-CN" altLang="zh-CN" sz="1800" b="1" kern="100" dirty="0">
                <a:effectLst/>
                <a:latin typeface="Calibri" panose="020F0502020204030204" pitchFamily="34" charset="0"/>
                <a:ea typeface="宋体" panose="02010600030101010101" pitchFamily="2" charset="-122"/>
                <a:cs typeface="宋体" panose="02010600030101010101" pitchFamily="2" charset="-122"/>
              </a:rPr>
              <a:t>：</a:t>
            </a:r>
            <a:endParaRPr lang="en-US" altLang="zh-CN" sz="1800" b="1" kern="100" dirty="0">
              <a:effectLst/>
              <a:latin typeface="Calibri" panose="020F0502020204030204" pitchFamily="34" charset="0"/>
              <a:ea typeface="宋体" panose="02010600030101010101" pitchFamily="2" charset="-122"/>
              <a:cs typeface="宋体" panose="02010600030101010101" pitchFamily="2" charset="-122"/>
            </a:endParaRPr>
          </a:p>
          <a:p>
            <a:pPr marL="400050" lvl="0" indent="-400050" algn="just">
              <a:lnSpc>
                <a:spcPct val="150000"/>
              </a:lnSpc>
              <a:buFont typeface="+mj-ea"/>
              <a:buAutoNum type="ea1JpnChsDbPeriod" startAt="2"/>
            </a:pPr>
            <a:r>
              <a:rPr lang="zh-CN" altLang="en-US" dirty="0">
                <a:latin typeface="微软雅黑" panose="020B0503020204020204" charset="-122"/>
                <a:ea typeface="微软雅黑" panose="020B0503020204020204" charset="-122"/>
              </a:rPr>
              <a:t>数据预处理：</a:t>
            </a:r>
            <a:endParaRPr lang="en-US" altLang="zh-CN" dirty="0">
              <a:latin typeface="微软雅黑" panose="020B0503020204020204" charset="-122"/>
              <a:ea typeface="微软雅黑" panose="020B0503020204020204" charset="-122"/>
            </a:endParaRPr>
          </a:p>
          <a:p>
            <a:pPr marL="742950" lvl="1" indent="-285750" algn="just">
              <a:lnSpc>
                <a:spcPct val="150000"/>
              </a:lnSpc>
              <a:buFont typeface="Wingdings" panose="05000000000000000000" pitchFamily="2" charset="2"/>
              <a:buChar char="n"/>
            </a:pPr>
            <a:r>
              <a:rPr lang="zh-CN" altLang="zh-CN" dirty="0">
                <a:latin typeface="微软雅黑" panose="020B0503020204020204" charset="-122"/>
                <a:ea typeface="微软雅黑" panose="020B0503020204020204" charset="-122"/>
              </a:rPr>
              <a:t>任务描述：导入沪深</a:t>
            </a:r>
            <a:r>
              <a:rPr lang="en-US" altLang="zh-CN" dirty="0">
                <a:latin typeface="微软雅黑" panose="020B0503020204020204" charset="-122"/>
                <a:ea typeface="微软雅黑" panose="020B0503020204020204" charset="-122"/>
              </a:rPr>
              <a:t>A</a:t>
            </a:r>
            <a:r>
              <a:rPr lang="zh-CN" altLang="zh-CN" dirty="0">
                <a:latin typeface="微软雅黑" panose="020B0503020204020204" charset="-122"/>
                <a:ea typeface="微软雅黑" panose="020B0503020204020204" charset="-122"/>
              </a:rPr>
              <a:t>股相关数据，并进行数据清洗，剔除异常值。</a:t>
            </a:r>
            <a:endParaRPr lang="en-US" altLang="zh-CN" dirty="0">
              <a:latin typeface="微软雅黑" panose="020B0503020204020204" charset="-122"/>
              <a:ea typeface="微软雅黑" panose="020B0503020204020204" charset="-122"/>
            </a:endParaRPr>
          </a:p>
          <a:p>
            <a:pPr lvl="1" algn="just">
              <a:lnSpc>
                <a:spcPct val="150000"/>
              </a:lnSpc>
            </a:pPr>
            <a:r>
              <a:rPr lang="zh-CN" altLang="zh-CN" dirty="0">
                <a:latin typeface="微软雅黑" panose="020B0503020204020204" charset="-122"/>
                <a:ea typeface="微软雅黑" panose="020B0503020204020204" charset="-122"/>
              </a:rPr>
              <a:t>操作步骤</a:t>
            </a:r>
            <a:r>
              <a:rPr lang="en-US" altLang="zh-CN" dirty="0">
                <a:latin typeface="微软雅黑" panose="020B0503020204020204" charset="-122"/>
                <a:ea typeface="微软雅黑" panose="020B0503020204020204" charset="-122"/>
              </a:rPr>
              <a:t>:</a:t>
            </a:r>
            <a:endParaRPr lang="en-US" altLang="zh-CN" dirty="0">
              <a:latin typeface="微软雅黑" panose="020B0503020204020204" charset="-122"/>
              <a:ea typeface="微软雅黑" panose="020B0503020204020204" charset="-122"/>
            </a:endParaRPr>
          </a:p>
          <a:p>
            <a:pPr marL="800100" lvl="1" indent="-342900" algn="just">
              <a:lnSpc>
                <a:spcPct val="150000"/>
              </a:lnSpc>
              <a:buFont typeface="+mj-lt"/>
              <a:buAutoNum type="arabicPeriod"/>
            </a:pPr>
            <a:r>
              <a:rPr lang="zh-CN" altLang="zh-CN" dirty="0">
                <a:latin typeface="微软雅黑" panose="020B0503020204020204" charset="-122"/>
                <a:ea typeface="微软雅黑" panose="020B0503020204020204" charset="-122"/>
              </a:rPr>
              <a:t>引入相关第三方</a:t>
            </a:r>
            <a:r>
              <a:rPr lang="en-US" altLang="zh-CN" dirty="0">
                <a:latin typeface="微软雅黑" panose="020B0503020204020204" charset="-122"/>
                <a:ea typeface="微软雅黑" panose="020B0503020204020204" charset="-122"/>
              </a:rPr>
              <a:t>Python</a:t>
            </a:r>
            <a:r>
              <a:rPr lang="zh-CN" altLang="zh-CN" dirty="0">
                <a:latin typeface="微软雅黑" panose="020B0503020204020204" charset="-122"/>
                <a:ea typeface="微软雅黑" panose="020B0503020204020204" charset="-122"/>
              </a:rPr>
              <a:t>库</a:t>
            </a:r>
            <a:endParaRPr lang="en-US" altLang="zh-CN" dirty="0">
              <a:latin typeface="微软雅黑" panose="020B0503020204020204" charset="-122"/>
              <a:ea typeface="微软雅黑" panose="020B0503020204020204" charset="-122"/>
            </a:endParaRPr>
          </a:p>
          <a:p>
            <a:pPr marL="800100" lvl="1" indent="-342900" algn="just">
              <a:lnSpc>
                <a:spcPct val="150000"/>
              </a:lnSpc>
              <a:buFont typeface="+mj-lt"/>
              <a:buAutoNum type="arabicPeriod"/>
            </a:pPr>
            <a:r>
              <a:rPr lang="zh-CN" altLang="zh-CN" dirty="0">
                <a:latin typeface="微软雅黑" panose="020B0503020204020204" charset="-122"/>
                <a:ea typeface="微软雅黑" panose="020B0503020204020204" charset="-122"/>
              </a:rPr>
              <a:t>读取相关数据</a:t>
            </a:r>
            <a:endParaRPr lang="en-US" altLang="zh-CN" dirty="0">
              <a:latin typeface="微软雅黑" panose="020B0503020204020204" charset="-122"/>
              <a:ea typeface="微软雅黑" panose="020B0503020204020204" charset="-122"/>
            </a:endParaRPr>
          </a:p>
          <a:p>
            <a:pPr marL="800100" lvl="1" indent="-342900" algn="just">
              <a:lnSpc>
                <a:spcPct val="150000"/>
              </a:lnSpc>
              <a:buFont typeface="+mj-lt"/>
              <a:buAutoNum type="arabicPeriod"/>
            </a:pPr>
            <a:r>
              <a:rPr lang="zh-CN" altLang="zh-CN" dirty="0">
                <a:latin typeface="微软雅黑" panose="020B0503020204020204" charset="-122"/>
                <a:ea typeface="微软雅黑" panose="020B0503020204020204" charset="-122"/>
              </a:rPr>
              <a:t>异常值数据清洗</a:t>
            </a:r>
            <a:endParaRPr lang="en-US" altLang="zh-CN" dirty="0">
              <a:latin typeface="微软雅黑" panose="020B0503020204020204" charset="-122"/>
              <a:ea typeface="微软雅黑" panose="020B0503020204020204" charset="-122"/>
            </a:endParaRPr>
          </a:p>
          <a:p>
            <a:pPr marL="800100" lvl="1" indent="-342900" algn="just">
              <a:lnSpc>
                <a:spcPct val="150000"/>
              </a:lnSpc>
              <a:buFont typeface="+mj-lt"/>
              <a:buAutoNum type="arabicPeriod"/>
            </a:pPr>
            <a:r>
              <a:rPr lang="zh-CN" altLang="zh-CN" dirty="0">
                <a:latin typeface="微软雅黑" panose="020B0503020204020204" charset="-122"/>
                <a:ea typeface="微软雅黑" panose="020B0503020204020204" charset="-122"/>
              </a:rPr>
              <a:t>将清洗好的数据导出至“沪深</a:t>
            </a:r>
            <a:r>
              <a:rPr lang="en-US" altLang="zh-CN" dirty="0">
                <a:latin typeface="微软雅黑" panose="020B0503020204020204" charset="-122"/>
                <a:ea typeface="微软雅黑" panose="020B0503020204020204" charset="-122"/>
              </a:rPr>
              <a:t>A</a:t>
            </a:r>
            <a:r>
              <a:rPr lang="zh-CN" altLang="zh-CN" dirty="0">
                <a:latin typeface="微软雅黑" panose="020B0503020204020204" charset="-122"/>
                <a:ea typeface="微软雅黑" panose="020B0503020204020204" charset="-122"/>
              </a:rPr>
              <a:t>股</a:t>
            </a:r>
            <a:r>
              <a:rPr lang="en-US" altLang="zh-CN" dirty="0">
                <a:latin typeface="微软雅黑" panose="020B0503020204020204" charset="-122"/>
                <a:ea typeface="微软雅黑" panose="020B0503020204020204" charset="-122"/>
              </a:rPr>
              <a:t>.</a:t>
            </a:r>
            <a:r>
              <a:rPr lang="en-US" altLang="zh-CN" dirty="0" err="1">
                <a:latin typeface="微软雅黑" panose="020B0503020204020204" charset="-122"/>
                <a:ea typeface="微软雅黑" panose="020B0503020204020204" charset="-122"/>
              </a:rPr>
              <a:t>xls</a:t>
            </a:r>
            <a:r>
              <a:rPr lang="zh-CN" altLang="zh-CN" dirty="0">
                <a:latin typeface="微软雅黑" panose="020B0503020204020204" charset="-122"/>
                <a:ea typeface="微软雅黑" panose="020B0503020204020204" charset="-122"/>
              </a:rPr>
              <a:t>”</a:t>
            </a:r>
            <a:endParaRPr lang="zh-CN" altLang="zh-CN" dirty="0">
              <a:latin typeface="微软雅黑" panose="020B0503020204020204" charset="-122"/>
              <a:ea typeface="微软雅黑" panose="020B0503020204020204" charset="-122"/>
            </a:endParaRPr>
          </a:p>
          <a:p>
            <a:pPr marL="1314450" lvl="2" indent="-400050" algn="just">
              <a:lnSpc>
                <a:spcPct val="150000"/>
              </a:lnSpc>
              <a:buFont typeface="+mj-ea"/>
              <a:buAutoNum type="circleNumDbPlain"/>
            </a:pP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539552" y="1440814"/>
            <a:ext cx="8374578" cy="350075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多因子实战</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459109" y="915145"/>
            <a:ext cx="7871460" cy="499624"/>
          </a:xfrm>
          <a:prstGeom prst="rect">
            <a:avLst/>
          </a:prstGeom>
          <a:noFill/>
        </p:spPr>
        <p:txBody>
          <a:bodyPr wrap="square" rtlCol="0" anchor="t">
            <a:spAutoFit/>
          </a:bodyPr>
          <a:lstStyle/>
          <a:p>
            <a:pPr>
              <a:lnSpc>
                <a:spcPct val="150000"/>
              </a:lnSpc>
            </a:pPr>
            <a:r>
              <a:rPr lang="zh-CN" altLang="zh-CN" sz="2000" b="1" dirty="0">
                <a:solidFill>
                  <a:schemeClr val="accent6"/>
                </a:solidFill>
                <a:latin typeface="微软雅黑" panose="020B0503020204020204" charset="-122"/>
                <a:ea typeface="微软雅黑" panose="020B0503020204020204" charset="-122"/>
              </a:rPr>
              <a:t>实训案例</a:t>
            </a:r>
            <a:r>
              <a:rPr lang="zh-CN" altLang="en-US" sz="2000" b="1" dirty="0">
                <a:solidFill>
                  <a:schemeClr val="accent6"/>
                </a:solidFill>
                <a:latin typeface="微软雅黑" panose="020B0503020204020204" charset="-122"/>
                <a:ea typeface="微软雅黑" panose="020B0503020204020204" charset="-122"/>
                <a:sym typeface="+mn-ea"/>
              </a:rPr>
              <a:t>：</a:t>
            </a:r>
            <a:endParaRPr lang="en-US" altLang="zh-CN" sz="2000" b="1" dirty="0">
              <a:solidFill>
                <a:schemeClr val="accent6"/>
              </a:solidFill>
              <a:latin typeface="微软雅黑" panose="020B0503020204020204" charset="-122"/>
              <a:ea typeface="微软雅黑" panose="020B0503020204020204" charset="-122"/>
              <a:sym typeface="+mn-ea"/>
            </a:endParaRPr>
          </a:p>
        </p:txBody>
      </p:sp>
      <p:sp>
        <p:nvSpPr>
          <p:cNvPr id="5" name="文本框 4"/>
          <p:cNvSpPr txBox="1"/>
          <p:nvPr/>
        </p:nvSpPr>
        <p:spPr>
          <a:xfrm>
            <a:off x="671654" y="1440814"/>
            <a:ext cx="8230562" cy="3373359"/>
          </a:xfrm>
          <a:prstGeom prst="rect">
            <a:avLst/>
          </a:prstGeom>
          <a:noFill/>
        </p:spPr>
        <p:txBody>
          <a:bodyPr wrap="square">
            <a:spAutoFit/>
          </a:bodyPr>
          <a:lstStyle/>
          <a:p>
            <a:pPr marL="342900" lvl="0" indent="-342900" algn="just">
              <a:lnSpc>
                <a:spcPct val="150000"/>
              </a:lnSpc>
              <a:buFont typeface="Wingdings" panose="05000000000000000000" pitchFamily="2" charset="2"/>
              <a:buChar char="n"/>
            </a:pPr>
            <a:r>
              <a:rPr lang="zh-CN" altLang="zh-CN" sz="1800" b="1" kern="100" dirty="0">
                <a:effectLst/>
                <a:latin typeface="Calibri" panose="020F0502020204030204" pitchFamily="34" charset="0"/>
                <a:ea typeface="宋体" panose="02010600030101010101" pitchFamily="2" charset="-122"/>
                <a:cs typeface="宋体" panose="02010600030101010101" pitchFamily="2" charset="-122"/>
              </a:rPr>
              <a:t>任务</a:t>
            </a:r>
            <a:r>
              <a:rPr lang="zh-CN" altLang="en-US" sz="1800" b="1" kern="100" dirty="0">
                <a:effectLst/>
                <a:latin typeface="Calibri" panose="020F0502020204030204" pitchFamily="34" charset="0"/>
                <a:ea typeface="宋体" panose="02010600030101010101" pitchFamily="2" charset="-122"/>
                <a:cs typeface="宋体" panose="02010600030101010101" pitchFamily="2" charset="-122"/>
              </a:rPr>
              <a:t>分析</a:t>
            </a:r>
            <a:r>
              <a:rPr lang="zh-CN" altLang="zh-CN" sz="1800" b="1" kern="100" dirty="0">
                <a:effectLst/>
                <a:latin typeface="Calibri" panose="020F0502020204030204" pitchFamily="34" charset="0"/>
                <a:ea typeface="宋体" panose="02010600030101010101" pitchFamily="2" charset="-122"/>
                <a:cs typeface="宋体" panose="02010600030101010101" pitchFamily="2" charset="-122"/>
              </a:rPr>
              <a:t>：</a:t>
            </a:r>
            <a:endParaRPr lang="en-US" altLang="zh-CN" sz="1800" b="1" kern="100" dirty="0">
              <a:effectLst/>
              <a:latin typeface="Calibri" panose="020F0502020204030204" pitchFamily="34" charset="0"/>
              <a:ea typeface="宋体" panose="02010600030101010101" pitchFamily="2" charset="-122"/>
              <a:cs typeface="宋体" panose="02010600030101010101" pitchFamily="2" charset="-122"/>
            </a:endParaRPr>
          </a:p>
          <a:p>
            <a:pPr marL="400050" lvl="0" indent="-400050" algn="just">
              <a:lnSpc>
                <a:spcPct val="150000"/>
              </a:lnSpc>
              <a:buFont typeface="+mj-ea"/>
              <a:buAutoNum type="ea1JpnChsDbPeriod" startAt="3"/>
            </a:pPr>
            <a:r>
              <a:rPr lang="zh-CN" altLang="zh-CN" dirty="0">
                <a:latin typeface="微软雅黑" panose="020B0503020204020204" charset="-122"/>
                <a:ea typeface="微软雅黑" panose="020B0503020204020204" charset="-122"/>
              </a:rPr>
              <a:t>数据分析与挖掘</a:t>
            </a:r>
            <a:r>
              <a:rPr lang="zh-CN" altLang="en-US" dirty="0">
                <a:latin typeface="微软雅黑" panose="020B0503020204020204" charset="-122"/>
                <a:ea typeface="微软雅黑" panose="020B0503020204020204" charset="-122"/>
              </a:rPr>
              <a:t>：</a:t>
            </a:r>
            <a:endParaRPr lang="en-US" altLang="zh-CN" dirty="0">
              <a:latin typeface="微软雅黑" panose="020B0503020204020204" charset="-122"/>
              <a:ea typeface="微软雅黑" panose="020B0503020204020204" charset="-122"/>
            </a:endParaRPr>
          </a:p>
          <a:p>
            <a:pPr marL="800100" lvl="1" indent="-342900" algn="just">
              <a:lnSpc>
                <a:spcPct val="150000"/>
              </a:lnSpc>
              <a:buFont typeface="+mj-lt"/>
              <a:buAutoNum type="arabicPeriod"/>
            </a:pPr>
            <a:r>
              <a:rPr lang="zh-CN" altLang="zh-CN" dirty="0">
                <a:latin typeface="微软雅黑" panose="020B0503020204020204" charset="-122"/>
                <a:ea typeface="微软雅黑" panose="020B0503020204020204" charset="-122"/>
              </a:rPr>
              <a:t>打分法选取标的</a:t>
            </a:r>
            <a:r>
              <a:rPr lang="zh-CN" altLang="en-US" dirty="0">
                <a:latin typeface="微软雅黑" panose="020B0503020204020204" charset="-122"/>
                <a:ea typeface="微软雅黑" panose="020B0503020204020204" charset="-122"/>
              </a:rPr>
              <a:t>：</a:t>
            </a:r>
            <a:endParaRPr lang="en-US" altLang="zh-CN" dirty="0">
              <a:latin typeface="微软雅黑" panose="020B0503020204020204" charset="-122"/>
              <a:ea typeface="微软雅黑" panose="020B0503020204020204" charset="-122"/>
            </a:endParaRPr>
          </a:p>
          <a:p>
            <a:pPr marL="1257300" lvl="2" indent="-342900" algn="just">
              <a:lnSpc>
                <a:spcPct val="150000"/>
              </a:lnSpc>
              <a:buFont typeface="+mj-lt"/>
              <a:buAutoNum type="circleNumDbPlain"/>
            </a:pPr>
            <a:r>
              <a:rPr lang="zh-CN" altLang="en-US" dirty="0">
                <a:latin typeface="微软雅黑" panose="020B0503020204020204" charset="-122"/>
                <a:ea typeface="微软雅黑" panose="020B0503020204020204" charset="-122"/>
              </a:rPr>
              <a:t>数据准备</a:t>
            </a:r>
            <a:endParaRPr lang="en-US" altLang="zh-CN" dirty="0">
              <a:latin typeface="微软雅黑" panose="020B0503020204020204" charset="-122"/>
              <a:ea typeface="微软雅黑" panose="020B0503020204020204" charset="-122"/>
            </a:endParaRPr>
          </a:p>
          <a:p>
            <a:pPr marL="1257300" lvl="2" indent="-342900" algn="just">
              <a:lnSpc>
                <a:spcPct val="150000"/>
              </a:lnSpc>
              <a:buFont typeface="+mj-lt"/>
              <a:buAutoNum type="circleNumDbPlain"/>
            </a:pPr>
            <a:r>
              <a:rPr lang="zh-CN" altLang="en-US" dirty="0">
                <a:latin typeface="微软雅黑" panose="020B0503020204020204" charset="-122"/>
                <a:ea typeface="微软雅黑" panose="020B0503020204020204" charset="-122"/>
              </a:rPr>
              <a:t>任务描述</a:t>
            </a:r>
            <a:endParaRPr lang="en-US" altLang="zh-CN" dirty="0">
              <a:latin typeface="微软雅黑" panose="020B0503020204020204" charset="-122"/>
              <a:ea typeface="微软雅黑" panose="020B0503020204020204" charset="-122"/>
            </a:endParaRPr>
          </a:p>
          <a:p>
            <a:pPr marL="1257300" lvl="2" indent="-342900" algn="just">
              <a:lnSpc>
                <a:spcPct val="150000"/>
              </a:lnSpc>
              <a:buFont typeface="+mj-lt"/>
              <a:buAutoNum type="circleNumDbPlain"/>
            </a:pPr>
            <a:r>
              <a:rPr lang="zh-CN" altLang="en-US" dirty="0">
                <a:latin typeface="微软雅黑" panose="020B0503020204020204" charset="-122"/>
                <a:ea typeface="微软雅黑" panose="020B0503020204020204" charset="-122"/>
              </a:rPr>
              <a:t>操作步骤：</a:t>
            </a:r>
            <a:endParaRPr lang="en-US" altLang="zh-CN" dirty="0">
              <a:latin typeface="微软雅黑" panose="020B0503020204020204" charset="-122"/>
              <a:ea typeface="微软雅黑" panose="020B0503020204020204" charset="-122"/>
            </a:endParaRPr>
          </a:p>
          <a:p>
            <a:pPr marL="1257300" lvl="2" indent="-342900" algn="just">
              <a:lnSpc>
                <a:spcPct val="150000"/>
              </a:lnSpc>
              <a:buFont typeface="+mj-lt"/>
              <a:buAutoNum type="circleNumDbPlain"/>
            </a:pPr>
            <a:endParaRPr lang="en-US" altLang="zh-CN" dirty="0">
              <a:latin typeface="微软雅黑" panose="020B0503020204020204" charset="-122"/>
              <a:ea typeface="微软雅黑" panose="020B0503020204020204" charset="-122"/>
            </a:endParaRPr>
          </a:p>
          <a:p>
            <a:pPr marL="1314450" lvl="2" indent="-400050" algn="just">
              <a:lnSpc>
                <a:spcPct val="150000"/>
              </a:lnSpc>
              <a:buFont typeface="+mj-ea"/>
              <a:buAutoNum type="circleNumDbPlain"/>
            </a:pP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2" name="图片 1" descr="图形用户界面&#10;&#10;低可信度描述已自动生成"/>
          <p:cNvPicPr>
            <a:picLocks noChangeAspect="1"/>
          </p:cNvPicPr>
          <p:nvPr/>
        </p:nvPicPr>
        <p:blipFill>
          <a:blip r:embed="rId1"/>
          <a:stretch>
            <a:fillRect/>
          </a:stretch>
        </p:blipFill>
        <p:spPr>
          <a:xfrm>
            <a:off x="3331408" y="2139702"/>
            <a:ext cx="5273040" cy="79438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539552" y="1440814"/>
            <a:ext cx="8374578" cy="3500755"/>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多因子实战</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459109" y="915145"/>
            <a:ext cx="7871460" cy="499624"/>
          </a:xfrm>
          <a:prstGeom prst="rect">
            <a:avLst/>
          </a:prstGeom>
          <a:noFill/>
        </p:spPr>
        <p:txBody>
          <a:bodyPr wrap="square" rtlCol="0" anchor="t">
            <a:spAutoFit/>
          </a:bodyPr>
          <a:lstStyle/>
          <a:p>
            <a:pPr>
              <a:lnSpc>
                <a:spcPct val="150000"/>
              </a:lnSpc>
            </a:pPr>
            <a:r>
              <a:rPr lang="zh-CN" altLang="zh-CN" sz="2000" b="1" dirty="0">
                <a:solidFill>
                  <a:schemeClr val="accent6"/>
                </a:solidFill>
                <a:latin typeface="微软雅黑" panose="020B0503020204020204" charset="-122"/>
                <a:ea typeface="微软雅黑" panose="020B0503020204020204" charset="-122"/>
              </a:rPr>
              <a:t>实训案例</a:t>
            </a:r>
            <a:r>
              <a:rPr lang="zh-CN" altLang="en-US" sz="2000" b="1" dirty="0">
                <a:solidFill>
                  <a:schemeClr val="accent6"/>
                </a:solidFill>
                <a:latin typeface="微软雅黑" panose="020B0503020204020204" charset="-122"/>
                <a:ea typeface="微软雅黑" panose="020B0503020204020204" charset="-122"/>
                <a:sym typeface="+mn-ea"/>
              </a:rPr>
              <a:t>：</a:t>
            </a:r>
            <a:endParaRPr lang="en-US" altLang="zh-CN" sz="2000" b="1" dirty="0">
              <a:solidFill>
                <a:schemeClr val="accent6"/>
              </a:solidFill>
              <a:latin typeface="微软雅黑" panose="020B0503020204020204" charset="-122"/>
              <a:ea typeface="微软雅黑" panose="020B0503020204020204" charset="-122"/>
              <a:sym typeface="+mn-ea"/>
            </a:endParaRPr>
          </a:p>
        </p:txBody>
      </p:sp>
      <p:sp>
        <p:nvSpPr>
          <p:cNvPr id="5" name="文本框 4"/>
          <p:cNvSpPr txBox="1"/>
          <p:nvPr/>
        </p:nvSpPr>
        <p:spPr>
          <a:xfrm>
            <a:off x="671654" y="1440814"/>
            <a:ext cx="8230562" cy="3373359"/>
          </a:xfrm>
          <a:prstGeom prst="rect">
            <a:avLst/>
          </a:prstGeom>
          <a:noFill/>
        </p:spPr>
        <p:txBody>
          <a:bodyPr wrap="square">
            <a:spAutoFit/>
          </a:bodyPr>
          <a:lstStyle/>
          <a:p>
            <a:pPr marL="342900" lvl="0" indent="-342900" algn="just">
              <a:lnSpc>
                <a:spcPct val="150000"/>
              </a:lnSpc>
              <a:buFont typeface="Wingdings" panose="05000000000000000000" pitchFamily="2" charset="2"/>
              <a:buChar char="n"/>
            </a:pPr>
            <a:r>
              <a:rPr lang="zh-CN" altLang="zh-CN" sz="1800" b="1" kern="100" dirty="0">
                <a:effectLst/>
                <a:latin typeface="Calibri" panose="020F0502020204030204" pitchFamily="34" charset="0"/>
                <a:ea typeface="宋体" panose="02010600030101010101" pitchFamily="2" charset="-122"/>
                <a:cs typeface="宋体" panose="02010600030101010101" pitchFamily="2" charset="-122"/>
              </a:rPr>
              <a:t>任务</a:t>
            </a:r>
            <a:r>
              <a:rPr lang="zh-CN" altLang="en-US" sz="1800" b="1" kern="100" dirty="0">
                <a:effectLst/>
                <a:latin typeface="Calibri" panose="020F0502020204030204" pitchFamily="34" charset="0"/>
                <a:ea typeface="宋体" panose="02010600030101010101" pitchFamily="2" charset="-122"/>
                <a:cs typeface="宋体" panose="02010600030101010101" pitchFamily="2" charset="-122"/>
              </a:rPr>
              <a:t>分析</a:t>
            </a:r>
            <a:r>
              <a:rPr lang="zh-CN" altLang="zh-CN" sz="1800" b="1" kern="100" dirty="0">
                <a:effectLst/>
                <a:latin typeface="Calibri" panose="020F0502020204030204" pitchFamily="34" charset="0"/>
                <a:ea typeface="宋体" panose="02010600030101010101" pitchFamily="2" charset="-122"/>
                <a:cs typeface="宋体" panose="02010600030101010101" pitchFamily="2" charset="-122"/>
              </a:rPr>
              <a:t>：</a:t>
            </a:r>
            <a:endParaRPr lang="en-US" altLang="zh-CN" sz="1800" b="1" kern="100" dirty="0">
              <a:effectLst/>
              <a:latin typeface="Calibri" panose="020F0502020204030204" pitchFamily="34" charset="0"/>
              <a:ea typeface="宋体" panose="02010600030101010101" pitchFamily="2" charset="-122"/>
              <a:cs typeface="宋体" panose="02010600030101010101" pitchFamily="2" charset="-122"/>
            </a:endParaRPr>
          </a:p>
          <a:p>
            <a:pPr marL="400050" lvl="0" indent="-400050" algn="just">
              <a:lnSpc>
                <a:spcPct val="150000"/>
              </a:lnSpc>
              <a:buFont typeface="+mj-ea"/>
              <a:buAutoNum type="ea1JpnChsDbPeriod" startAt="3"/>
            </a:pPr>
            <a:r>
              <a:rPr lang="zh-CN" altLang="zh-CN" dirty="0">
                <a:latin typeface="微软雅黑" panose="020B0503020204020204" charset="-122"/>
                <a:ea typeface="微软雅黑" panose="020B0503020204020204" charset="-122"/>
              </a:rPr>
              <a:t>数据分析与挖掘</a:t>
            </a:r>
            <a:r>
              <a:rPr lang="zh-CN" altLang="en-US" dirty="0">
                <a:latin typeface="微软雅黑" panose="020B0503020204020204" charset="-122"/>
                <a:ea typeface="微软雅黑" panose="020B0503020204020204" charset="-122"/>
              </a:rPr>
              <a:t>：</a:t>
            </a:r>
            <a:endParaRPr lang="en-US" altLang="zh-CN" dirty="0">
              <a:latin typeface="微软雅黑" panose="020B0503020204020204" charset="-122"/>
              <a:ea typeface="微软雅黑" panose="020B0503020204020204" charset="-122"/>
            </a:endParaRPr>
          </a:p>
          <a:p>
            <a:pPr marL="800100" lvl="1" indent="-342900" algn="just">
              <a:lnSpc>
                <a:spcPct val="150000"/>
              </a:lnSpc>
              <a:buFont typeface="+mj-lt"/>
              <a:buAutoNum type="arabicPeriod" startAt="2"/>
            </a:pPr>
            <a:r>
              <a:rPr lang="zh-CN" altLang="en-US" dirty="0">
                <a:latin typeface="微软雅黑" panose="020B0503020204020204" charset="-122"/>
                <a:ea typeface="微软雅黑" panose="020B0503020204020204" charset="-122"/>
              </a:rPr>
              <a:t>资产组合回测：</a:t>
            </a:r>
            <a:endParaRPr lang="en-US" altLang="zh-CN" dirty="0">
              <a:latin typeface="微软雅黑" panose="020B0503020204020204" charset="-122"/>
              <a:ea typeface="微软雅黑" panose="020B0503020204020204" charset="-122"/>
            </a:endParaRPr>
          </a:p>
          <a:p>
            <a:pPr marL="1257300" lvl="2" indent="-342900" algn="just">
              <a:lnSpc>
                <a:spcPct val="150000"/>
              </a:lnSpc>
              <a:buFont typeface="+mj-lt"/>
              <a:buAutoNum type="circleNumDbPlain"/>
            </a:pPr>
            <a:r>
              <a:rPr lang="zh-CN" altLang="en-US" dirty="0">
                <a:latin typeface="微软雅黑" panose="020B0503020204020204" charset="-122"/>
                <a:ea typeface="微软雅黑" panose="020B0503020204020204" charset="-122"/>
              </a:rPr>
              <a:t>任务描述</a:t>
            </a:r>
            <a:endParaRPr lang="en-US" altLang="zh-CN" dirty="0">
              <a:latin typeface="微软雅黑" panose="020B0503020204020204" charset="-122"/>
              <a:ea typeface="微软雅黑" panose="020B0503020204020204" charset="-122"/>
            </a:endParaRPr>
          </a:p>
          <a:p>
            <a:pPr marL="1257300" lvl="2" indent="-342900" algn="just">
              <a:lnSpc>
                <a:spcPct val="150000"/>
              </a:lnSpc>
              <a:buFont typeface="+mj-lt"/>
              <a:buAutoNum type="circleNumDbPlain"/>
            </a:pPr>
            <a:r>
              <a:rPr lang="zh-CN" altLang="en-US" dirty="0">
                <a:latin typeface="微软雅黑" panose="020B0503020204020204" charset="-122"/>
                <a:ea typeface="微软雅黑" panose="020B0503020204020204" charset="-122"/>
              </a:rPr>
              <a:t>操作步骤：</a:t>
            </a:r>
            <a:endParaRPr lang="en-US" altLang="zh-CN" dirty="0">
              <a:latin typeface="微软雅黑" panose="020B0503020204020204" charset="-122"/>
              <a:ea typeface="微软雅黑" panose="020B0503020204020204" charset="-122"/>
            </a:endParaRPr>
          </a:p>
          <a:p>
            <a:pPr marL="1257300" lvl="2" indent="-342900" algn="just">
              <a:lnSpc>
                <a:spcPct val="150000"/>
              </a:lnSpc>
              <a:buFont typeface="+mj-lt"/>
              <a:buAutoNum type="circleNumDbPlain"/>
            </a:pPr>
            <a:r>
              <a:rPr lang="zh-CN" altLang="en-US" dirty="0">
                <a:latin typeface="微软雅黑" panose="020B0503020204020204" charset="-122"/>
                <a:ea typeface="微软雅黑" panose="020B0503020204020204" charset="-122"/>
              </a:rPr>
              <a:t>绘制图像</a:t>
            </a:r>
            <a:endParaRPr lang="en-US" altLang="zh-CN" dirty="0">
              <a:latin typeface="微软雅黑" panose="020B0503020204020204" charset="-122"/>
              <a:ea typeface="微软雅黑" panose="020B0503020204020204" charset="-122"/>
            </a:endParaRPr>
          </a:p>
          <a:p>
            <a:pPr marL="1257300" lvl="2" indent="-342900" algn="just">
              <a:lnSpc>
                <a:spcPct val="150000"/>
              </a:lnSpc>
              <a:buFont typeface="+mj-lt"/>
              <a:buAutoNum type="circleNumDbPlain"/>
            </a:pPr>
            <a:endParaRPr lang="en-US" altLang="zh-CN" dirty="0">
              <a:latin typeface="微软雅黑" panose="020B0503020204020204" charset="-122"/>
              <a:ea typeface="微软雅黑" panose="020B0503020204020204" charset="-122"/>
            </a:endParaRPr>
          </a:p>
          <a:p>
            <a:pPr marL="1314450" lvl="2" indent="-400050" algn="just">
              <a:lnSpc>
                <a:spcPct val="150000"/>
              </a:lnSpc>
              <a:buFont typeface="+mj-ea"/>
              <a:buAutoNum type="circleNumDbPlain"/>
            </a:pP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779520" y="1119505"/>
            <a:ext cx="1728470" cy="2245360"/>
            <a:chOff x="5952" y="1763"/>
            <a:chExt cx="2722" cy="3536"/>
          </a:xfrm>
        </p:grpSpPr>
        <p:pic>
          <p:nvPicPr>
            <p:cNvPr id="8" name="图片 7"/>
            <p:cNvPicPr>
              <a:picLocks noChangeAspect="1"/>
            </p:cNvPicPr>
            <p:nvPr/>
          </p:nvPicPr>
          <p:blipFill>
            <a:blip r:embed="rId1"/>
            <a:srcRect t="57075"/>
            <a:stretch>
              <a:fillRect/>
            </a:stretch>
          </p:blipFill>
          <p:spPr>
            <a:xfrm>
              <a:off x="5952" y="3789"/>
              <a:ext cx="2722" cy="1510"/>
            </a:xfrm>
            <a:prstGeom prst="rect">
              <a:avLst/>
            </a:prstGeom>
          </p:spPr>
        </p:pic>
        <p:pic>
          <p:nvPicPr>
            <p:cNvPr id="2" name="图片 1" descr="资源库新logo-1"/>
            <p:cNvPicPr>
              <a:picLocks noChangeAspect="1"/>
            </p:cNvPicPr>
            <p:nvPr/>
          </p:nvPicPr>
          <p:blipFill>
            <a:blip r:embed="rId2"/>
            <a:stretch>
              <a:fillRect/>
            </a:stretch>
          </p:blipFill>
          <p:spPr>
            <a:xfrm>
              <a:off x="5952" y="1763"/>
              <a:ext cx="2722" cy="2026"/>
            </a:xfrm>
            <a:prstGeom prst="rect">
              <a:avLst/>
            </a:prstGeom>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7517" b="7558"/>
          <a:stretch>
            <a:fillRect/>
          </a:stretch>
        </p:blipFill>
        <p:spPr>
          <a:xfrm>
            <a:off x="0" y="1"/>
            <a:ext cx="9144000" cy="5143500"/>
          </a:xfrm>
          <a:prstGeom prst="rect">
            <a:avLst/>
          </a:prstGeom>
        </p:spPr>
      </p:pic>
      <p:pic>
        <p:nvPicPr>
          <p:cNvPr id="12" name="图片 11"/>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sharpenSoften amount="-50000"/>
                    </a14:imgEffect>
                  </a14:imgLayer>
                </a14:imgProps>
              </a:ext>
              <a:ext uri="{28A0092B-C50C-407E-A947-70E740481C1C}">
                <a14:useLocalDpi xmlns:a14="http://schemas.microsoft.com/office/drawing/2010/main" val="0"/>
              </a:ext>
            </a:extLst>
          </a:blip>
          <a:srcRect t="7517" b="48111"/>
          <a:stretch>
            <a:fillRect/>
          </a:stretch>
        </p:blipFill>
        <p:spPr>
          <a:xfrm>
            <a:off x="0" y="1"/>
            <a:ext cx="9144000" cy="2687379"/>
          </a:xfrm>
          <a:prstGeom prst="rect">
            <a:avLst/>
          </a:prstGeom>
        </p:spPr>
      </p:pic>
      <p:sp>
        <p:nvSpPr>
          <p:cNvPr id="14" name="矩形 13"/>
          <p:cNvSpPr/>
          <p:nvPr/>
        </p:nvSpPr>
        <p:spPr>
          <a:xfrm>
            <a:off x="-36195" y="1635671"/>
            <a:ext cx="9144000" cy="1220051"/>
          </a:xfrm>
          <a:prstGeom prst="rect">
            <a:avLst/>
          </a:prstGeom>
          <a:gradFill flip="none" rotWithShape="1">
            <a:gsLst>
              <a:gs pos="0">
                <a:sysClr val="window" lastClr="FFFFFF">
                  <a:alpha val="0"/>
                </a:sysClr>
              </a:gs>
              <a:gs pos="48000">
                <a:sysClr val="window" lastClr="FFFFFF"/>
              </a:gs>
              <a:gs pos="100000">
                <a:sysClr val="window" lastClr="FFFFFF">
                  <a:alpha val="0"/>
                </a:sys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972185" y="1857375"/>
            <a:ext cx="6911975" cy="829945"/>
          </a:xfrm>
          <a:prstGeom prst="rect">
            <a:avLst/>
          </a:prstGeom>
          <a:noFill/>
        </p:spPr>
        <p:txBody>
          <a:bodyPr wrap="square" rtlCol="0">
            <a:spAutoFit/>
          </a:bodyPr>
          <a:lstStyle/>
          <a:p>
            <a:pPr algn="ctr" defTabSz="914400"/>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金融大数据</a:t>
            </a:r>
            <a:r>
              <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rPr>
              <a:t>分析</a:t>
            </a:r>
            <a:endParaRPr lang="zh-CN" altLang="zh-CN" sz="4800" b="1" spc="300" dirty="0">
              <a:ln w="28575">
                <a:noFill/>
              </a:ln>
              <a:solidFill>
                <a:srgbClr val="75491B"/>
              </a:solidFill>
              <a:effectLst>
                <a:glow rad="101600">
                  <a:prstClr val="white">
                    <a:alpha val="60000"/>
                  </a:prstClr>
                </a:glow>
              </a:effectLst>
              <a:latin typeface="微软雅黑" panose="020B0503020204020204" charset="-122"/>
              <a:ea typeface="微软雅黑" panose="020B0503020204020204" charset="-122"/>
            </a:endParaRPr>
          </a:p>
        </p:txBody>
      </p:sp>
      <p:pic>
        <p:nvPicPr>
          <p:cNvPr id="2" name="图片 1" descr="金融科技应用专业教学资源库"/>
          <p:cNvPicPr>
            <a:picLocks noChangeAspect="1"/>
          </p:cNvPicPr>
          <p:nvPr/>
        </p:nvPicPr>
        <p:blipFill>
          <a:blip r:embed="rId4"/>
          <a:stretch>
            <a:fillRect/>
          </a:stretch>
        </p:blipFill>
        <p:spPr>
          <a:xfrm>
            <a:off x="252095" y="267335"/>
            <a:ext cx="3514090" cy="60452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dministrator\Desktop\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756" t="1" r="2439" b="21594"/>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015" y="1343261"/>
            <a:ext cx="9155015" cy="918490"/>
          </a:xfrm>
          <a:prstGeom prst="rect">
            <a:avLst/>
          </a:prstGeom>
          <a:gradFill flip="none" rotWithShape="1">
            <a:gsLst>
              <a:gs pos="0">
                <a:schemeClr val="bg1">
                  <a:alpha val="0"/>
                </a:schemeClr>
              </a:gs>
              <a:gs pos="48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文本框 5"/>
          <p:cNvSpPr txBox="1"/>
          <p:nvPr/>
        </p:nvSpPr>
        <p:spPr>
          <a:xfrm>
            <a:off x="1033398" y="1489023"/>
            <a:ext cx="7066189" cy="677545"/>
          </a:xfrm>
          <a:prstGeom prst="rect">
            <a:avLst/>
          </a:prstGeom>
          <a:noFill/>
        </p:spPr>
        <p:txBody>
          <a:bodyPr wrap="square" lIns="68580" tIns="34290" rIns="68580" bIns="34290" rtlCol="0">
            <a:spAutoFit/>
          </a:bodyPr>
          <a:lstStyle/>
          <a:p>
            <a:pPr algn="ctr">
              <a:lnSpc>
                <a:spcPct val="120000"/>
              </a:lnSpc>
            </a:pPr>
            <a:r>
              <a:rPr lang="zh-CN" altLang="en-US"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 项目六：大数据在证券业的应用</a:t>
            </a:r>
            <a:endParaRPr lang="zh-CN" altLang="en-US" sz="3300"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sp>
        <p:nvSpPr>
          <p:cNvPr id="14" name="矩形 13"/>
          <p:cNvSpPr/>
          <p:nvPr/>
        </p:nvSpPr>
        <p:spPr>
          <a:xfrm>
            <a:off x="3451567" y="2402392"/>
            <a:ext cx="2229851" cy="346249"/>
          </a:xfrm>
          <a:prstGeom prst="rect">
            <a:avLst/>
          </a:prstGeom>
        </p:spPr>
        <p:txBody>
          <a:bodyPr wrap="square" lIns="68580" tIns="34290" rIns="68580" bIns="34290">
            <a:spAutoFit/>
          </a:bodyPr>
          <a:lstStyle/>
          <a:p>
            <a:pPr algn="ctr"/>
            <a:r>
              <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主讲教师：</a:t>
            </a:r>
            <a:r>
              <a:rPr lang="en-US" altLang="zh-CN"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rPr>
              <a:t>XXX</a:t>
            </a:r>
            <a:endParaRPr lang="zh-CN" altLang="en-US" b="1" spc="225" dirty="0">
              <a:ln w="28575">
                <a:noFill/>
              </a:ln>
              <a:solidFill>
                <a:srgbClr val="75491B"/>
              </a:solidFill>
              <a:effectLst>
                <a:glow rad="101600">
                  <a:schemeClr val="bg1">
                    <a:alpha val="60000"/>
                  </a:schemeClr>
                </a:glow>
              </a:effectLst>
              <a:latin typeface="微软雅黑" panose="020B0503020204020204" charset="-122"/>
              <a:ea typeface="微软雅黑" panose="020B0503020204020204" charset="-122"/>
            </a:endParaRPr>
          </a:p>
        </p:txBody>
      </p:sp>
      <p:pic>
        <p:nvPicPr>
          <p:cNvPr id="2" name="图片 1" descr="资源库新logo-1"/>
          <p:cNvPicPr>
            <a:picLocks noChangeAspect="1"/>
          </p:cNvPicPr>
          <p:nvPr/>
        </p:nvPicPr>
        <p:blipFill>
          <a:blip r:embed="rId2"/>
          <a:stretch>
            <a:fillRect/>
          </a:stretch>
        </p:blipFill>
        <p:spPr>
          <a:xfrm>
            <a:off x="35560" y="51435"/>
            <a:ext cx="1058887" cy="7884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量化投资者情绪分析</a:t>
            </a:r>
            <a:endParaRPr lang="zh-CN" altLang="en-US"/>
          </a:p>
        </p:txBody>
      </p:sp>
      <p:sp>
        <p:nvSpPr>
          <p:cNvPr id="3" name="内容占位符 2"/>
          <p:cNvSpPr>
            <a:spLocks noGrp="1"/>
          </p:cNvSpPr>
          <p:nvPr>
            <p:ph idx="1"/>
          </p:nvPr>
        </p:nvSpPr>
        <p:spPr/>
        <p:txBody>
          <a:bodyPr>
            <a:noAutofit/>
          </a:bodyPr>
          <a:p>
            <a:pPr marL="0" indent="0">
              <a:buNone/>
            </a:pPr>
            <a:r>
              <a:rPr lang="zh-CN" altLang="en-US" sz="2000" b="1">
                <a:latin typeface="仿宋_GB2312" panose="02010609030101010101" charset="-122"/>
                <a:ea typeface="仿宋_GB2312" panose="02010609030101010101" charset="-122"/>
                <a:cs typeface="仿宋_GB2312" panose="02010609030101010101" charset="-122"/>
              </a:rPr>
              <a:t>一、量化投资者情绪的概念</a:t>
            </a:r>
            <a:r>
              <a:rPr lang="zh-CN" altLang="en-US" sz="2000">
                <a:latin typeface="仿宋_GB2312" panose="02010609030101010101" charset="-122"/>
                <a:ea typeface="仿宋_GB2312" panose="02010609030101010101" charset="-122"/>
                <a:cs typeface="仿宋_GB2312" panose="02010609030101010101" charset="-122"/>
              </a:rPr>
              <a:t>　</a:t>
            </a:r>
            <a:endParaRPr lang="zh-CN" altLang="en-US" sz="2000">
              <a:latin typeface="仿宋_GB2312" panose="02010609030101010101" charset="-122"/>
              <a:ea typeface="仿宋_GB2312" panose="02010609030101010101" charset="-122"/>
              <a:cs typeface="仿宋_GB2312" panose="02010609030101010101" charset="-122"/>
            </a:endParaRPr>
          </a:p>
          <a:p>
            <a:pPr marL="0" indent="0">
              <a:buNone/>
            </a:pPr>
            <a:r>
              <a:rPr lang="zh-CN" altLang="en-US" sz="2000">
                <a:latin typeface="仿宋_GB2312" panose="02010609030101010101" charset="-122"/>
                <a:ea typeface="仿宋_GB2312" panose="02010609030101010101" charset="-122"/>
                <a:cs typeface="仿宋_GB2312" panose="02010609030101010101" charset="-122"/>
              </a:rPr>
              <a:t> </a:t>
            </a:r>
            <a:r>
              <a:rPr lang="en-US" altLang="zh-CN" sz="2000">
                <a:latin typeface="仿宋_GB2312" panose="02010609030101010101" charset="-122"/>
                <a:ea typeface="仿宋_GB2312" panose="02010609030101010101" charset="-122"/>
                <a:cs typeface="仿宋_GB2312" panose="02010609030101010101" charset="-122"/>
              </a:rPr>
              <a:t>   </a:t>
            </a:r>
            <a:endParaRPr lang="en-US" altLang="zh-CN" sz="2000">
              <a:latin typeface="仿宋_GB2312" panose="02010609030101010101" charset="-122"/>
              <a:ea typeface="仿宋_GB2312" panose="02010609030101010101" charset="-122"/>
              <a:cs typeface="仿宋_GB2312" panose="02010609030101010101" charset="-122"/>
            </a:endParaRPr>
          </a:p>
          <a:p>
            <a:pPr marL="0" indent="0">
              <a:buNone/>
            </a:pPr>
            <a:r>
              <a:rPr lang="en-US" altLang="zh-CN" sz="2000">
                <a:latin typeface="仿宋_GB2312" panose="02010609030101010101" charset="-122"/>
                <a:ea typeface="仿宋_GB2312" panose="02010609030101010101" charset="-122"/>
                <a:cs typeface="仿宋_GB2312" panose="02010609030101010101" charset="-122"/>
              </a:rPr>
              <a:t>    </a:t>
            </a:r>
            <a:r>
              <a:rPr lang="zh-CN" altLang="en-US" sz="2000">
                <a:latin typeface="仿宋_GB2312" panose="02010609030101010101" charset="-122"/>
                <a:ea typeface="仿宋_GB2312" panose="02010609030101010101" charset="-122"/>
                <a:cs typeface="仿宋_GB2312" panose="02010609030101010101" charset="-122"/>
              </a:rPr>
              <a:t>量化投资者情绪是指通过采集和分析投资者在交易过程中的行为、情绪和言论等数据，并运用统计学和机器学习算法进行量化分析，最终衍生出的一种反映市场风险偏好和心理状态的指数或指标。这些数据包括但不限于股市交易量、股价变动、大宗交易、舆情指数、搜索指数、社交媒体数据等。</a:t>
            </a:r>
            <a:endParaRPr lang="zh-CN" altLang="en-US" sz="2000">
              <a:latin typeface="仿宋_GB2312" panose="02010609030101010101" charset="-122"/>
              <a:ea typeface="仿宋_GB2312" panose="02010609030101010101" charset="-122"/>
              <a:cs typeface="仿宋_GB2312" panose="02010609030101010101"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量化投资者情绪分析</a:t>
            </a:r>
            <a:endParaRPr lang="zh-CN" altLang="en-US"/>
          </a:p>
        </p:txBody>
      </p:sp>
      <p:sp>
        <p:nvSpPr>
          <p:cNvPr id="3" name="内容占位符 2"/>
          <p:cNvSpPr>
            <a:spLocks noGrp="1"/>
          </p:cNvSpPr>
          <p:nvPr>
            <p:ph idx="1"/>
          </p:nvPr>
        </p:nvSpPr>
        <p:spPr/>
        <p:txBody>
          <a:bodyPr>
            <a:noAutofit/>
          </a:bodyPr>
          <a:p>
            <a:pPr marL="0" indent="0">
              <a:buNone/>
            </a:pPr>
            <a:r>
              <a:rPr lang="zh-CN" altLang="en-US" sz="2000" b="1">
                <a:latin typeface="仿宋_GB2312" panose="02010609030101010101" charset="-122"/>
                <a:ea typeface="仿宋_GB2312" panose="02010609030101010101" charset="-122"/>
                <a:cs typeface="仿宋_GB2312" panose="02010609030101010101" charset="-122"/>
              </a:rPr>
              <a:t>二、量化投资者情绪分析的优势</a:t>
            </a:r>
            <a:r>
              <a:rPr lang="zh-CN" altLang="en-US" sz="2000">
                <a:latin typeface="仿宋_GB2312" panose="02010609030101010101" charset="-122"/>
                <a:ea typeface="仿宋_GB2312" panose="02010609030101010101" charset="-122"/>
                <a:cs typeface="仿宋_GB2312" panose="02010609030101010101" charset="-122"/>
              </a:rPr>
              <a:t>　</a:t>
            </a:r>
            <a:endParaRPr lang="zh-CN" altLang="en-US" sz="2000">
              <a:latin typeface="仿宋_GB2312" panose="02010609030101010101" charset="-122"/>
              <a:ea typeface="仿宋_GB2312" panose="02010609030101010101" charset="-122"/>
              <a:cs typeface="仿宋_GB2312" panose="02010609030101010101" charset="-122"/>
            </a:endParaRPr>
          </a:p>
          <a:p>
            <a:pPr marL="0" indent="0">
              <a:buNone/>
            </a:pPr>
            <a:endParaRPr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sz="2000">
                <a:latin typeface="仿宋_GB2312" panose="02010609030101010101" charset="-122"/>
                <a:ea typeface="仿宋_GB2312" panose="02010609030101010101" charset="-122"/>
                <a:cs typeface="仿宋_GB2312" panose="02010609030101010101" charset="-122"/>
              </a:rPr>
              <a:t>1. 提高投资决策效率</a:t>
            </a:r>
            <a:endParaRPr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sz="2000">
                <a:latin typeface="仿宋_GB2312" panose="02010609030101010101" charset="-122"/>
                <a:ea typeface="仿宋_GB2312" panose="02010609030101010101" charset="-122"/>
                <a:cs typeface="仿宋_GB2312" panose="02010609030101010101" charset="-122"/>
              </a:rPr>
              <a:t>2. 挖掘市场潜在机会</a:t>
            </a:r>
            <a:endParaRPr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sz="2000">
                <a:latin typeface="仿宋_GB2312" panose="02010609030101010101" charset="-122"/>
                <a:ea typeface="仿宋_GB2312" panose="02010609030101010101" charset="-122"/>
                <a:cs typeface="仿宋_GB2312" panose="02010609030101010101" charset="-122"/>
              </a:rPr>
              <a:t>3. 提高投资回报率</a:t>
            </a:r>
            <a:endParaRPr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sz="2000">
                <a:latin typeface="仿宋_GB2312" panose="02010609030101010101" charset="-122"/>
                <a:ea typeface="仿宋_GB2312" panose="02010609030101010101" charset="-122"/>
                <a:cs typeface="仿宋_GB2312" panose="02010609030101010101" charset="-122"/>
              </a:rPr>
              <a:t>4. 有效管理投资风险</a:t>
            </a:r>
            <a:endParaRPr sz="2000">
              <a:latin typeface="仿宋_GB2312" panose="02010609030101010101" charset="-122"/>
              <a:ea typeface="仿宋_GB2312" panose="02010609030101010101" charset="-122"/>
              <a:cs typeface="仿宋_GB2312" panose="02010609030101010101"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量化投资者情绪分析</a:t>
            </a:r>
            <a:endParaRPr lang="zh-CN" altLang="en-US"/>
          </a:p>
        </p:txBody>
      </p:sp>
      <p:sp>
        <p:nvSpPr>
          <p:cNvPr id="3" name="内容占位符 2"/>
          <p:cNvSpPr>
            <a:spLocks noGrp="1"/>
          </p:cNvSpPr>
          <p:nvPr>
            <p:ph idx="1"/>
          </p:nvPr>
        </p:nvSpPr>
        <p:spPr/>
        <p:txBody>
          <a:bodyPr>
            <a:noAutofit/>
          </a:bodyPr>
          <a:p>
            <a:pPr marL="0" indent="0">
              <a:buNone/>
            </a:pPr>
            <a:r>
              <a:rPr lang="zh-CN" altLang="en-US" sz="2000" b="1">
                <a:latin typeface="仿宋_GB2312" panose="02010609030101010101" charset="-122"/>
                <a:ea typeface="仿宋_GB2312" panose="02010609030101010101" charset="-122"/>
                <a:cs typeface="仿宋_GB2312" panose="02010609030101010101" charset="-122"/>
              </a:rPr>
              <a:t>三、</a:t>
            </a:r>
            <a:r>
              <a:rPr lang="zh-CN" altLang="en-US" sz="2000">
                <a:latin typeface="仿宋_GB2312" panose="02010609030101010101" charset="-122"/>
                <a:ea typeface="仿宋_GB2312" panose="02010609030101010101" charset="-122"/>
                <a:cs typeface="仿宋_GB2312" panose="02010609030101010101" charset="-122"/>
              </a:rPr>
              <a:t>量化投资者情绪分析方法的步骤</a:t>
            </a:r>
            <a:endParaRPr lang="zh-CN" altLang="en-US" sz="2000">
              <a:latin typeface="仿宋_GB2312" panose="02010609030101010101" charset="-122"/>
              <a:ea typeface="仿宋_GB2312" panose="02010609030101010101" charset="-122"/>
              <a:cs typeface="仿宋_GB2312" panose="02010609030101010101" charset="-122"/>
            </a:endParaRPr>
          </a:p>
          <a:p>
            <a:pPr marL="0" indent="0">
              <a:buNone/>
            </a:pPr>
            <a:endParaRPr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sz="2000">
                <a:latin typeface="仿宋_GB2312" panose="02010609030101010101" charset="-122"/>
                <a:ea typeface="仿宋_GB2312" panose="02010609030101010101" charset="-122"/>
                <a:cs typeface="仿宋_GB2312" panose="02010609030101010101" charset="-122"/>
              </a:rPr>
              <a:t>1. 收集情绪数据</a:t>
            </a:r>
            <a:endParaRPr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sz="2000">
                <a:latin typeface="仿宋_GB2312" panose="02010609030101010101" charset="-122"/>
                <a:ea typeface="仿宋_GB2312" panose="02010609030101010101" charset="-122"/>
                <a:cs typeface="仿宋_GB2312" panose="02010609030101010101" charset="-122"/>
              </a:rPr>
              <a:t>2. 文本分析</a:t>
            </a:r>
            <a:endParaRPr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sz="2000">
                <a:latin typeface="仿宋_GB2312" panose="02010609030101010101" charset="-122"/>
                <a:ea typeface="仿宋_GB2312" panose="02010609030101010101" charset="-122"/>
                <a:cs typeface="仿宋_GB2312" panose="02010609030101010101" charset="-122"/>
              </a:rPr>
              <a:t>3. 建立情绪指数模型</a:t>
            </a:r>
            <a:endParaRPr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sz="2000">
                <a:latin typeface="仿宋_GB2312" panose="02010609030101010101" charset="-122"/>
                <a:ea typeface="仿宋_GB2312" panose="02010609030101010101" charset="-122"/>
                <a:cs typeface="仿宋_GB2312" panose="02010609030101010101" charset="-122"/>
              </a:rPr>
              <a:t>4. 制定投资策略</a:t>
            </a:r>
            <a:endParaRPr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lang="en-US" sz="2000">
                <a:latin typeface="仿宋_GB2312" panose="02010609030101010101" charset="-122"/>
                <a:ea typeface="仿宋_GB2312" panose="02010609030101010101" charset="-122"/>
                <a:cs typeface="仿宋_GB2312" panose="02010609030101010101" charset="-122"/>
              </a:rPr>
              <a:t>5. 监测市场情绪</a:t>
            </a:r>
            <a:endParaRPr lang="en-US" sz="2000">
              <a:latin typeface="仿宋_GB2312" panose="02010609030101010101" charset="-122"/>
              <a:ea typeface="仿宋_GB2312" panose="02010609030101010101" charset="-122"/>
              <a:cs typeface="仿宋_GB2312" panose="02010609030101010101"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量化投资者情绪分析</a:t>
            </a:r>
            <a:endParaRPr lang="zh-CN" altLang="en-US"/>
          </a:p>
        </p:txBody>
      </p:sp>
      <p:sp>
        <p:nvSpPr>
          <p:cNvPr id="3" name="内容占位符 2"/>
          <p:cNvSpPr>
            <a:spLocks noGrp="1"/>
          </p:cNvSpPr>
          <p:nvPr>
            <p:ph idx="1"/>
          </p:nvPr>
        </p:nvSpPr>
        <p:spPr/>
        <p:txBody>
          <a:bodyPr>
            <a:noAutofit/>
          </a:bodyPr>
          <a:p>
            <a:pPr marL="0" indent="0">
              <a:buNone/>
            </a:pPr>
            <a:r>
              <a:rPr lang="zh-CN" altLang="en-US" sz="2000" b="1">
                <a:latin typeface="仿宋_GB2312" panose="02010609030101010101" charset="-122"/>
                <a:ea typeface="仿宋_GB2312" panose="02010609030101010101" charset="-122"/>
                <a:cs typeface="仿宋_GB2312" panose="02010609030101010101" charset="-122"/>
              </a:rPr>
              <a:t>四、</a:t>
            </a:r>
            <a:r>
              <a:rPr lang="zh-CN" altLang="en-US" sz="2000">
                <a:latin typeface="仿宋_GB2312" panose="02010609030101010101" charset="-122"/>
                <a:ea typeface="仿宋_GB2312" panose="02010609030101010101" charset="-122"/>
                <a:cs typeface="仿宋_GB2312" panose="02010609030101010101" charset="-122"/>
              </a:rPr>
              <a:t>量化投资者分析的方法</a:t>
            </a:r>
            <a:endParaRPr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sz="2000">
                <a:latin typeface="仿宋_GB2312" panose="02010609030101010101" charset="-122"/>
                <a:ea typeface="仿宋_GB2312" panose="02010609030101010101" charset="-122"/>
                <a:cs typeface="仿宋_GB2312" panose="02010609030101010101" charset="-122"/>
              </a:rPr>
              <a:t>1. 情绪指标法</a:t>
            </a:r>
            <a:endParaRPr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sz="2000">
                <a:latin typeface="仿宋_GB2312" panose="02010609030101010101" charset="-122"/>
                <a:ea typeface="仿宋_GB2312" panose="02010609030101010101" charset="-122"/>
                <a:cs typeface="仿宋_GB2312" panose="02010609030101010101" charset="-122"/>
              </a:rPr>
              <a:t>2. 文本挖掘法</a:t>
            </a:r>
            <a:endParaRPr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sz="2000">
                <a:latin typeface="仿宋_GB2312" panose="02010609030101010101" charset="-122"/>
                <a:ea typeface="仿宋_GB2312" panose="02010609030101010101" charset="-122"/>
                <a:cs typeface="仿宋_GB2312" panose="02010609030101010101" charset="-122"/>
              </a:rPr>
              <a:t>3. 机器学习法</a:t>
            </a:r>
            <a:endParaRPr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sz="2000">
                <a:latin typeface="仿宋_GB2312" panose="02010609030101010101" charset="-122"/>
                <a:ea typeface="仿宋_GB2312" panose="02010609030101010101" charset="-122"/>
                <a:cs typeface="仿宋_GB2312" panose="02010609030101010101" charset="-122"/>
              </a:rPr>
              <a:t>4. 交易模型法</a:t>
            </a:r>
            <a:endParaRPr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lang="en-US" sz="2000">
                <a:latin typeface="仿宋_GB2312" panose="02010609030101010101" charset="-122"/>
                <a:ea typeface="仿宋_GB2312" panose="02010609030101010101" charset="-122"/>
                <a:cs typeface="仿宋_GB2312" panose="02010609030101010101" charset="-122"/>
              </a:rPr>
              <a:t>5. 监测市场情绪</a:t>
            </a:r>
            <a:endParaRPr lang="en-US" sz="2000">
              <a:latin typeface="仿宋_GB2312" panose="02010609030101010101" charset="-122"/>
              <a:ea typeface="仿宋_GB2312" panose="02010609030101010101" charset="-122"/>
              <a:cs typeface="仿宋_GB2312" panose="0201060903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证券数字化转型</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5715"/>
            <a:ext cx="7871460" cy="3419526"/>
          </a:xfrm>
          <a:prstGeom prst="rect">
            <a:avLst/>
          </a:prstGeom>
          <a:noFill/>
        </p:spPr>
        <p:txBody>
          <a:bodyPr wrap="square" rtlCol="0" anchor="t">
            <a:spAutoFit/>
          </a:bodyPr>
          <a:lstStyle/>
          <a:p>
            <a:pPr algn="l">
              <a:lnSpc>
                <a:spcPct val="150000"/>
              </a:lnSpc>
            </a:pPr>
            <a:r>
              <a:rPr lang="zh-CN" altLang="en-US" sz="2000" b="1" dirty="0">
                <a:solidFill>
                  <a:schemeClr val="accent6"/>
                </a:solidFill>
                <a:latin typeface="微软雅黑" panose="020B0503020204020204" charset="-122"/>
                <a:ea typeface="微软雅黑" panose="020B0503020204020204" charset="-122"/>
                <a:sym typeface="+mn-ea"/>
              </a:rPr>
              <a:t>数字化转型概念：</a:t>
            </a:r>
            <a:endParaRPr lang="zh-CN" altLang="en-US" sz="2000" b="1" dirty="0">
              <a:solidFill>
                <a:schemeClr val="accent6"/>
              </a:solidFill>
              <a:latin typeface="微软雅黑" panose="020B0503020204020204" charset="-122"/>
              <a:ea typeface="微软雅黑" panose="020B0503020204020204" charset="-122"/>
              <a:sym typeface="+mn-ea"/>
            </a:endParaRPr>
          </a:p>
          <a:p>
            <a:pPr>
              <a:lnSpc>
                <a:spcPct val="150000"/>
              </a:lnSpc>
            </a:pPr>
            <a:r>
              <a:rPr lang="zh-CN" altLang="zh-CN" sz="1800" kern="100" spc="5" dirty="0">
                <a:solidFill>
                  <a:srgbClr val="000000"/>
                </a:solidFill>
                <a:effectLst/>
                <a:latin typeface="Calibri" panose="020F0502020204030204" pitchFamily="34" charset="0"/>
                <a:ea typeface="微软雅黑" panose="020B0503020204020204" charset="-122"/>
                <a:cs typeface="宋体" panose="02010600030101010101" pitchFamily="2" charset="-122"/>
              </a:rPr>
              <a:t>案例导入——券商继续加大对信息技术的投入</a:t>
            </a:r>
            <a:r>
              <a:rPr lang="en-US" altLang="zh-CN" sz="1800" kern="100" spc="5" dirty="0">
                <a:solidFill>
                  <a:srgbClr val="000000"/>
                </a:solidFill>
                <a:effectLst/>
                <a:latin typeface="Calibri" panose="020F0502020204030204" pitchFamily="34" charset="0"/>
                <a:ea typeface="微软雅黑" panose="020B0503020204020204" charset="-122"/>
                <a:cs typeface="宋体" panose="02010600030101010101" pitchFamily="2" charset="-122"/>
              </a:rPr>
              <a:t>,</a:t>
            </a:r>
            <a:r>
              <a:rPr lang="zh-CN" altLang="zh-CN" sz="1800" kern="100" spc="5" dirty="0">
                <a:solidFill>
                  <a:srgbClr val="000000"/>
                </a:solidFill>
                <a:effectLst/>
                <a:latin typeface="Calibri" panose="020F0502020204030204" pitchFamily="34" charset="0"/>
                <a:ea typeface="微软雅黑" panose="020B0503020204020204" charset="-122"/>
                <a:cs typeface="宋体" panose="02010600030101010101" pitchFamily="2" charset="-122"/>
              </a:rPr>
              <a:t>加速证券数字化转型</a:t>
            </a:r>
            <a:endParaRPr lang="en-US" altLang="zh-CN" sz="1800" kern="100" spc="5" dirty="0">
              <a:solidFill>
                <a:srgbClr val="000000"/>
              </a:solidFill>
              <a:effectLst/>
              <a:latin typeface="Calibri" panose="020F0502020204030204" pitchFamily="34" charset="0"/>
              <a:ea typeface="微软雅黑" panose="020B0503020204020204" charset="-122"/>
              <a:cs typeface="宋体" panose="02010600030101010101" pitchFamily="2" charset="-122"/>
            </a:endParaRPr>
          </a:p>
          <a:p>
            <a:pPr>
              <a:lnSpc>
                <a:spcPct val="150000"/>
              </a:lnSpc>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应用</a:t>
            </a:r>
            <a:r>
              <a:rPr lang="zh-CN" altLang="en-US"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在下面这些领域：</a:t>
            </a:r>
            <a:endParaRPr lang="en-US"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推动市场发展</a:t>
            </a:r>
            <a:endParaRPr lang="en-US"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提高客户服务</a:t>
            </a:r>
            <a:endParaRPr lang="en-US"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优化投资组合</a:t>
            </a:r>
            <a:endParaRPr lang="en-US"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提高风控能力</a:t>
            </a:r>
            <a:endParaRPr lang="en-US"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改善交易决策</a:t>
            </a:r>
            <a:endParaRPr lang="en-US"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量化投资者情绪分析</a:t>
            </a:r>
            <a:endParaRPr lang="zh-CN" altLang="en-US"/>
          </a:p>
        </p:txBody>
      </p:sp>
      <p:sp>
        <p:nvSpPr>
          <p:cNvPr id="3" name="内容占位符 2"/>
          <p:cNvSpPr>
            <a:spLocks noGrp="1"/>
          </p:cNvSpPr>
          <p:nvPr>
            <p:ph idx="1"/>
          </p:nvPr>
        </p:nvSpPr>
        <p:spPr/>
        <p:txBody>
          <a:bodyPr>
            <a:noAutofit/>
          </a:bodyPr>
          <a:p>
            <a:pPr marL="0" indent="0">
              <a:buNone/>
            </a:pPr>
            <a:r>
              <a:rPr lang="zh-CN" altLang="en-US" sz="2000" b="1">
                <a:latin typeface="仿宋_GB2312" panose="02010609030101010101" charset="-122"/>
                <a:ea typeface="仿宋_GB2312" panose="02010609030101010101" charset="-122"/>
                <a:cs typeface="仿宋_GB2312" panose="02010609030101010101" charset="-122"/>
              </a:rPr>
              <a:t>五、</a:t>
            </a:r>
            <a:r>
              <a:rPr lang="zh-CN" altLang="en-US" sz="2000">
                <a:latin typeface="仿宋_GB2312" panose="02010609030101010101" charset="-122"/>
                <a:ea typeface="仿宋_GB2312" panose="02010609030101010101" charset="-122"/>
                <a:cs typeface="仿宋_GB2312" panose="02010609030101010101" charset="-122"/>
              </a:rPr>
              <a:t>量化投资者分析特点</a:t>
            </a:r>
            <a:endParaRPr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sz="2000">
                <a:latin typeface="仿宋_GB2312" panose="02010609030101010101" charset="-122"/>
                <a:ea typeface="仿宋_GB2312" panose="02010609030101010101" charset="-122"/>
                <a:cs typeface="仿宋_GB2312" panose="02010609030101010101" charset="-122"/>
              </a:rPr>
              <a:t>1. 数据驱动</a:t>
            </a:r>
            <a:endParaRPr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sz="2000">
                <a:latin typeface="仿宋_GB2312" panose="02010609030101010101" charset="-122"/>
                <a:ea typeface="仿宋_GB2312" panose="02010609030101010101" charset="-122"/>
                <a:cs typeface="仿宋_GB2312" panose="02010609030101010101" charset="-122"/>
              </a:rPr>
              <a:t>2. </a:t>
            </a:r>
            <a:r>
              <a:rPr lang="zh-CN" sz="2000">
                <a:latin typeface="仿宋_GB2312" panose="02010609030101010101" charset="-122"/>
                <a:ea typeface="仿宋_GB2312" panose="02010609030101010101" charset="-122"/>
                <a:cs typeface="仿宋_GB2312" panose="02010609030101010101" charset="-122"/>
              </a:rPr>
              <a:t>高效性</a:t>
            </a:r>
            <a:endParaRPr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sz="2000">
                <a:latin typeface="仿宋_GB2312" panose="02010609030101010101" charset="-122"/>
                <a:ea typeface="仿宋_GB2312" panose="02010609030101010101" charset="-122"/>
                <a:cs typeface="仿宋_GB2312" panose="02010609030101010101" charset="-122"/>
              </a:rPr>
              <a:t>3. 实时性</a:t>
            </a:r>
            <a:endParaRPr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sz="2000">
                <a:latin typeface="仿宋_GB2312" panose="02010609030101010101" charset="-122"/>
                <a:ea typeface="仿宋_GB2312" panose="02010609030101010101" charset="-122"/>
                <a:cs typeface="仿宋_GB2312" panose="02010609030101010101" charset="-122"/>
              </a:rPr>
              <a:t>4. </a:t>
            </a:r>
            <a:r>
              <a:rPr lang="zh-CN" sz="2000">
                <a:latin typeface="仿宋_GB2312" panose="02010609030101010101" charset="-122"/>
                <a:ea typeface="仿宋_GB2312" panose="02010609030101010101" charset="-122"/>
                <a:cs typeface="仿宋_GB2312" panose="02010609030101010101" charset="-122"/>
              </a:rPr>
              <a:t>综合性</a:t>
            </a:r>
            <a:endParaRPr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lang="en-US" sz="2000">
                <a:latin typeface="仿宋_GB2312" panose="02010609030101010101" charset="-122"/>
                <a:ea typeface="仿宋_GB2312" panose="02010609030101010101" charset="-122"/>
                <a:cs typeface="仿宋_GB2312" panose="02010609030101010101" charset="-122"/>
              </a:rPr>
              <a:t>5. 风险控制</a:t>
            </a:r>
            <a:endParaRPr lang="en-US" sz="2000">
              <a:latin typeface="仿宋_GB2312" panose="02010609030101010101" charset="-122"/>
              <a:ea typeface="仿宋_GB2312" panose="02010609030101010101" charset="-122"/>
              <a:cs typeface="仿宋_GB2312" panose="02010609030101010101"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 量化投资者情绪分析</a:t>
            </a:r>
            <a:endParaRPr lang="zh-CN" altLang="en-US"/>
          </a:p>
        </p:txBody>
      </p:sp>
      <p:sp>
        <p:nvSpPr>
          <p:cNvPr id="3" name="内容占位符 2"/>
          <p:cNvSpPr>
            <a:spLocks noGrp="1"/>
          </p:cNvSpPr>
          <p:nvPr>
            <p:ph idx="1"/>
          </p:nvPr>
        </p:nvSpPr>
        <p:spPr/>
        <p:txBody>
          <a:bodyPr>
            <a:noAutofit/>
          </a:bodyPr>
          <a:p>
            <a:pPr marL="0" indent="0">
              <a:buNone/>
            </a:pPr>
            <a:r>
              <a:rPr lang="zh-CN" altLang="en-US" sz="2000" b="1">
                <a:latin typeface="仿宋_GB2312" panose="02010609030101010101" charset="-122"/>
                <a:ea typeface="仿宋_GB2312" panose="02010609030101010101" charset="-122"/>
                <a:cs typeface="仿宋_GB2312" panose="02010609030101010101" charset="-122"/>
              </a:rPr>
              <a:t>六、</a:t>
            </a:r>
            <a:r>
              <a:rPr lang="zh-CN" altLang="en-US" sz="2000">
                <a:latin typeface="仿宋_GB2312" panose="02010609030101010101" charset="-122"/>
                <a:ea typeface="仿宋_GB2312" panose="02010609030101010101" charset="-122"/>
                <a:cs typeface="仿宋_GB2312" panose="02010609030101010101" charset="-122"/>
              </a:rPr>
              <a:t>量化投资者情绪分析时注意的问题</a:t>
            </a:r>
            <a:endParaRPr lang="zh-CN" altLang="en-US"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sz="2000">
                <a:latin typeface="仿宋_GB2312" panose="02010609030101010101" charset="-122"/>
                <a:ea typeface="仿宋_GB2312" panose="02010609030101010101" charset="-122"/>
                <a:cs typeface="仿宋_GB2312" panose="02010609030101010101" charset="-122"/>
              </a:rPr>
              <a:t>1. 情绪指标的准确性</a:t>
            </a:r>
            <a:endParaRPr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sz="2000">
                <a:latin typeface="仿宋_GB2312" panose="02010609030101010101" charset="-122"/>
                <a:ea typeface="仿宋_GB2312" panose="02010609030101010101" charset="-122"/>
                <a:cs typeface="仿宋_GB2312" panose="02010609030101010101" charset="-122"/>
              </a:rPr>
              <a:t>2. </a:t>
            </a:r>
            <a:r>
              <a:rPr lang="zh-CN" sz="2000">
                <a:latin typeface="仿宋_GB2312" panose="02010609030101010101" charset="-122"/>
                <a:ea typeface="仿宋_GB2312" panose="02010609030101010101" charset="-122"/>
                <a:cs typeface="仿宋_GB2312" panose="02010609030101010101" charset="-122"/>
              </a:rPr>
              <a:t>信息滞后性</a:t>
            </a:r>
            <a:endParaRPr lang="zh-CN"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sz="2000">
                <a:latin typeface="仿宋_GB2312" panose="02010609030101010101" charset="-122"/>
                <a:ea typeface="仿宋_GB2312" panose="02010609030101010101" charset="-122"/>
                <a:cs typeface="仿宋_GB2312" panose="02010609030101010101" charset="-122"/>
              </a:rPr>
              <a:t>3. 噪音和随机性</a:t>
            </a:r>
            <a:endParaRPr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r>
              <a:rPr sz="2000">
                <a:latin typeface="仿宋_GB2312" panose="02010609030101010101" charset="-122"/>
                <a:ea typeface="仿宋_GB2312" panose="02010609030101010101" charset="-122"/>
                <a:cs typeface="仿宋_GB2312" panose="02010609030101010101" charset="-122"/>
              </a:rPr>
              <a:t>4. </a:t>
            </a:r>
            <a:r>
              <a:rPr lang="zh-CN" sz="2000">
                <a:latin typeface="仿宋_GB2312" panose="02010609030101010101" charset="-122"/>
                <a:ea typeface="仿宋_GB2312" panose="02010609030101010101" charset="-122"/>
                <a:cs typeface="仿宋_GB2312" panose="02010609030101010101" charset="-122"/>
              </a:rPr>
              <a:t>增加交易策略复杂</a:t>
            </a:r>
            <a:endParaRPr lang="zh-CN" sz="2000">
              <a:latin typeface="仿宋_GB2312" panose="02010609030101010101" charset="-122"/>
              <a:ea typeface="仿宋_GB2312" panose="02010609030101010101" charset="-122"/>
              <a:cs typeface="仿宋_GB2312" panose="02010609030101010101" charset="-122"/>
            </a:endParaRPr>
          </a:p>
          <a:p>
            <a:pPr marL="0" indent="0" algn="l">
              <a:lnSpc>
                <a:spcPct val="150000"/>
              </a:lnSpc>
              <a:buNone/>
            </a:pPr>
            <a:endParaRPr lang="en-US" sz="2000">
              <a:latin typeface="仿宋_GB2312" panose="02010609030101010101" charset="-122"/>
              <a:ea typeface="仿宋_GB2312" panose="02010609030101010101" charset="-122"/>
              <a:cs typeface="仿宋_GB2312" panose="02010609030101010101"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779520" y="1119505"/>
            <a:ext cx="1728470" cy="2245360"/>
            <a:chOff x="5952" y="1763"/>
            <a:chExt cx="2722" cy="3536"/>
          </a:xfrm>
        </p:grpSpPr>
        <p:pic>
          <p:nvPicPr>
            <p:cNvPr id="8" name="图片 7"/>
            <p:cNvPicPr>
              <a:picLocks noChangeAspect="1"/>
            </p:cNvPicPr>
            <p:nvPr/>
          </p:nvPicPr>
          <p:blipFill>
            <a:blip r:embed="rId1"/>
            <a:srcRect t="57075"/>
            <a:stretch>
              <a:fillRect/>
            </a:stretch>
          </p:blipFill>
          <p:spPr>
            <a:xfrm>
              <a:off x="5952" y="3789"/>
              <a:ext cx="2722" cy="1510"/>
            </a:xfrm>
            <a:prstGeom prst="rect">
              <a:avLst/>
            </a:prstGeom>
          </p:spPr>
        </p:pic>
        <p:pic>
          <p:nvPicPr>
            <p:cNvPr id="2" name="图片 1" descr="资源库新logo-1"/>
            <p:cNvPicPr>
              <a:picLocks noChangeAspect="1"/>
            </p:cNvPicPr>
            <p:nvPr/>
          </p:nvPicPr>
          <p:blipFill>
            <a:blip r:embed="rId2"/>
            <a:stretch>
              <a:fillRect/>
            </a:stretch>
          </p:blipFill>
          <p:spPr>
            <a:xfrm>
              <a:off x="5952" y="1763"/>
              <a:ext cx="2722" cy="2026"/>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证券数字化转型</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5715"/>
            <a:ext cx="7871460" cy="1884618"/>
          </a:xfrm>
          <a:prstGeom prst="rect">
            <a:avLst/>
          </a:prstGeom>
          <a:noFill/>
        </p:spPr>
        <p:txBody>
          <a:bodyPr wrap="square" rtlCol="0" anchor="t">
            <a:spAutoFit/>
          </a:bodyPr>
          <a:lstStyle/>
          <a:p>
            <a:pPr algn="l">
              <a:lnSpc>
                <a:spcPct val="150000"/>
              </a:lnSpc>
            </a:pPr>
            <a:r>
              <a:rPr lang="zh-CN" altLang="en-US" sz="2000" b="1" dirty="0">
                <a:solidFill>
                  <a:schemeClr val="accent6"/>
                </a:solidFill>
                <a:latin typeface="微软雅黑" panose="020B0503020204020204" charset="-122"/>
                <a:ea typeface="微软雅黑" panose="020B0503020204020204" charset="-122"/>
                <a:sym typeface="+mn-ea"/>
              </a:rPr>
              <a:t>智能投顾：</a:t>
            </a:r>
            <a:endParaRPr lang="en-US" altLang="zh-CN" sz="2000" b="1" dirty="0">
              <a:solidFill>
                <a:schemeClr val="accent6"/>
              </a:solidFill>
              <a:latin typeface="微软雅黑" panose="020B0503020204020204" charset="-122"/>
              <a:ea typeface="微软雅黑" panose="020B0503020204020204" charset="-122"/>
              <a:sym typeface="+mn-ea"/>
            </a:endParaRPr>
          </a:p>
          <a:p>
            <a:pPr marL="514350" indent="-514350" algn="l">
              <a:lnSpc>
                <a:spcPct val="150000"/>
              </a:lnSpc>
              <a:buFont typeface="+mj-ea"/>
              <a:buAutoNum type="ea1JpnChsDbPeriod"/>
            </a:pPr>
            <a:r>
              <a:rPr lang="zh-CN" altLang="en-US" sz="2000" b="1" dirty="0">
                <a:solidFill>
                  <a:schemeClr val="accent6"/>
                </a:solidFill>
                <a:latin typeface="微软雅黑" panose="020B0503020204020204" charset="-122"/>
                <a:ea typeface="微软雅黑" panose="020B0503020204020204" charset="-122"/>
                <a:sym typeface="+mn-ea"/>
              </a:rPr>
              <a:t>智能投顾概念</a:t>
            </a:r>
            <a:endParaRPr lang="en-US" altLang="zh-CN" sz="2000" b="1" dirty="0">
              <a:solidFill>
                <a:schemeClr val="accent6"/>
              </a:solidFill>
              <a:latin typeface="微软雅黑" panose="020B0503020204020204" charset="-122"/>
              <a:ea typeface="微软雅黑" panose="020B0503020204020204" charset="-122"/>
              <a:sym typeface="+mn-ea"/>
            </a:endParaRPr>
          </a:p>
          <a:p>
            <a:pPr marL="514350" indent="-514350" algn="l">
              <a:lnSpc>
                <a:spcPct val="150000"/>
              </a:lnSpc>
              <a:buFont typeface="+mj-ea"/>
              <a:buAutoNum type="ea1JpnChsDbPeriod"/>
            </a:pPr>
            <a:r>
              <a:rPr lang="zh-CN" altLang="en-US" sz="2000" b="1" dirty="0">
                <a:solidFill>
                  <a:schemeClr val="accent6"/>
                </a:solidFill>
                <a:latin typeface="微软雅黑" panose="020B0503020204020204" charset="-122"/>
                <a:ea typeface="微软雅黑" panose="020B0503020204020204" charset="-122"/>
                <a:sym typeface="+mn-ea"/>
              </a:rPr>
              <a:t>传统投顾与智能投顾差异</a:t>
            </a:r>
            <a:endParaRPr lang="en-US" altLang="zh-CN" sz="2000" b="1" dirty="0">
              <a:solidFill>
                <a:schemeClr val="accent6"/>
              </a:solidFill>
              <a:latin typeface="微软雅黑" panose="020B0503020204020204" charset="-122"/>
              <a:ea typeface="微软雅黑" panose="020B0503020204020204" charset="-122"/>
              <a:sym typeface="+mn-ea"/>
            </a:endParaRPr>
          </a:p>
          <a:p>
            <a:pPr marL="514350" indent="-514350" algn="l">
              <a:lnSpc>
                <a:spcPct val="150000"/>
              </a:lnSpc>
              <a:buFont typeface="+mj-ea"/>
              <a:buAutoNum type="ea1JpnChsDbPeriod"/>
            </a:pPr>
            <a:endParaRPr lang="zh-CN" altLang="en-US" sz="2000" b="1" dirty="0">
              <a:solidFill>
                <a:schemeClr val="accent6"/>
              </a:solidFill>
              <a:latin typeface="微软雅黑" panose="020B0503020204020204" charset="-122"/>
              <a:ea typeface="微软雅黑" panose="020B0503020204020204" charset="-122"/>
              <a:sym typeface="+mn-ea"/>
            </a:endParaRPr>
          </a:p>
        </p:txBody>
      </p:sp>
      <p:pic>
        <p:nvPicPr>
          <p:cNvPr id="2" name="图片 1" descr="图示&#10;&#10;中度可信度描述已自动生成"/>
          <p:cNvPicPr>
            <a:picLocks noChangeAspect="1"/>
          </p:cNvPicPr>
          <p:nvPr/>
        </p:nvPicPr>
        <p:blipFill>
          <a:blip r:embed="rId1"/>
          <a:stretch>
            <a:fillRect/>
          </a:stretch>
        </p:blipFill>
        <p:spPr>
          <a:xfrm>
            <a:off x="1331640" y="2891268"/>
            <a:ext cx="3647172" cy="184508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证券数字化转型</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5715"/>
            <a:ext cx="7871460" cy="2214709"/>
          </a:xfrm>
          <a:prstGeom prst="rect">
            <a:avLst/>
          </a:prstGeom>
          <a:noFill/>
        </p:spPr>
        <p:txBody>
          <a:bodyPr wrap="square" rtlCol="0" anchor="t">
            <a:spAutoFit/>
          </a:bodyPr>
          <a:lstStyle/>
          <a:p>
            <a:pPr algn="l">
              <a:lnSpc>
                <a:spcPct val="150000"/>
              </a:lnSpc>
            </a:pPr>
            <a:r>
              <a:rPr lang="zh-CN" altLang="en-US" sz="2000" b="1" dirty="0">
                <a:solidFill>
                  <a:schemeClr val="accent6"/>
                </a:solidFill>
                <a:latin typeface="微软雅黑" panose="020B0503020204020204" charset="-122"/>
                <a:ea typeface="微软雅黑" panose="020B0503020204020204" charset="-122"/>
                <a:sym typeface="+mn-ea"/>
              </a:rPr>
              <a:t>智能投顾：</a:t>
            </a:r>
            <a:endParaRPr lang="en-US" altLang="zh-CN" sz="2000" b="1" dirty="0">
              <a:solidFill>
                <a:schemeClr val="accent6"/>
              </a:solidFill>
              <a:latin typeface="微软雅黑" panose="020B0503020204020204" charset="-122"/>
              <a:ea typeface="微软雅黑" panose="020B0503020204020204" charset="-122"/>
              <a:sym typeface="+mn-ea"/>
            </a:endParaRPr>
          </a:p>
          <a:p>
            <a:pPr marL="514350" indent="-514350" algn="l">
              <a:lnSpc>
                <a:spcPct val="150000"/>
              </a:lnSpc>
              <a:buFont typeface="+mj-ea"/>
              <a:buAutoNum type="ea1JpnChsDbPeriod" startAt="3"/>
            </a:pPr>
            <a:r>
              <a:rPr lang="zh-CN" altLang="en-US" sz="2000" b="1" dirty="0">
                <a:solidFill>
                  <a:schemeClr val="accent6"/>
                </a:solidFill>
                <a:latin typeface="微软雅黑" panose="020B0503020204020204" charset="-122"/>
                <a:ea typeface="微软雅黑" panose="020B0503020204020204" charset="-122"/>
                <a:sym typeface="+mn-ea"/>
              </a:rPr>
              <a:t>智能投顾的主要应用场景</a:t>
            </a:r>
            <a:endParaRPr lang="en-US" altLang="zh-CN" sz="2000" b="1" dirty="0">
              <a:solidFill>
                <a:schemeClr val="accent6"/>
              </a:solidFill>
              <a:latin typeface="微软雅黑" panose="020B0503020204020204" charset="-122"/>
              <a:ea typeface="微软雅黑" panose="020B0503020204020204" charset="-122"/>
              <a:sym typeface="+mn-ea"/>
            </a:endParaRPr>
          </a:p>
          <a:p>
            <a:pPr marL="971550" lvl="1" indent="-514350">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券商经纪业务</a:t>
            </a:r>
            <a:endParaRPr lang="en-US"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971550" lvl="1" indent="-514350">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量化基金策略开发平台</a:t>
            </a:r>
            <a:endParaRPr lang="en-US"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971550" lvl="1" indent="-514350">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财富管理</a:t>
            </a:r>
            <a:endPar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证券数字化转型</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5715"/>
            <a:ext cx="7871460" cy="2630207"/>
          </a:xfrm>
          <a:prstGeom prst="rect">
            <a:avLst/>
          </a:prstGeom>
          <a:noFill/>
        </p:spPr>
        <p:txBody>
          <a:bodyPr wrap="square" rtlCol="0" anchor="t">
            <a:spAutoFit/>
          </a:bodyPr>
          <a:lstStyle/>
          <a:p>
            <a:pPr algn="l">
              <a:lnSpc>
                <a:spcPct val="150000"/>
              </a:lnSpc>
            </a:pPr>
            <a:r>
              <a:rPr lang="zh-CN" altLang="en-US" sz="2000" b="1" dirty="0">
                <a:solidFill>
                  <a:schemeClr val="accent6"/>
                </a:solidFill>
                <a:latin typeface="微软雅黑" panose="020B0503020204020204" charset="-122"/>
                <a:ea typeface="微软雅黑" panose="020B0503020204020204" charset="-122"/>
                <a:sym typeface="+mn-ea"/>
              </a:rPr>
              <a:t>智能投顾：</a:t>
            </a:r>
            <a:endParaRPr lang="en-US" altLang="zh-CN" sz="2000" b="1" dirty="0">
              <a:solidFill>
                <a:schemeClr val="accent6"/>
              </a:solidFill>
              <a:latin typeface="微软雅黑" panose="020B0503020204020204" charset="-122"/>
              <a:ea typeface="微软雅黑" panose="020B0503020204020204" charset="-122"/>
              <a:sym typeface="+mn-ea"/>
            </a:endParaRPr>
          </a:p>
          <a:p>
            <a:pPr marL="514350" indent="-514350" algn="l">
              <a:lnSpc>
                <a:spcPct val="150000"/>
              </a:lnSpc>
              <a:buFont typeface="+mj-ea"/>
              <a:buAutoNum type="ea1JpnChsDbPeriod" startAt="3"/>
            </a:pPr>
            <a:r>
              <a:rPr lang="zh-CN" altLang="en-US" sz="2000" b="1" dirty="0">
                <a:solidFill>
                  <a:schemeClr val="accent6"/>
                </a:solidFill>
                <a:latin typeface="微软雅黑" panose="020B0503020204020204" charset="-122"/>
                <a:ea typeface="微软雅黑" panose="020B0503020204020204" charset="-122"/>
                <a:sym typeface="+mn-ea"/>
              </a:rPr>
              <a:t>智能投顾的缺点</a:t>
            </a:r>
            <a:endParaRPr lang="en-US" altLang="zh-CN" sz="2000" b="1" dirty="0">
              <a:solidFill>
                <a:schemeClr val="accent6"/>
              </a:solidFill>
              <a:latin typeface="微软雅黑" panose="020B0503020204020204" charset="-122"/>
              <a:ea typeface="微软雅黑" panose="020B0503020204020204" charset="-122"/>
              <a:sym typeface="+mn-ea"/>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无法预测黑天鹅事件。</a:t>
            </a:r>
            <a:endPar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没有人性化服务。</a:t>
            </a:r>
            <a:endPar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依赖互联网和电脑终端。</a:t>
            </a:r>
            <a:endPar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技术风险。</a:t>
            </a:r>
            <a:endPar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16" y="249706"/>
            <a:ext cx="192881" cy="282389"/>
          </a:xfrm>
          <a:prstGeom prst="rect">
            <a:avLst/>
          </a:prstGeom>
          <a:solidFill>
            <a:srgbClr val="B280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181864" y="249706"/>
            <a:ext cx="557213" cy="282389"/>
          </a:xfrm>
          <a:prstGeom prst="rect">
            <a:avLst/>
          </a:prstGeom>
          <a:solidFill>
            <a:srgbClr val="93641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3" name="单圆角矩形 22"/>
          <p:cNvSpPr/>
          <p:nvPr/>
        </p:nvSpPr>
        <p:spPr>
          <a:xfrm>
            <a:off x="335915" y="1102360"/>
            <a:ext cx="8578215" cy="3839210"/>
          </a:xfrm>
          <a:prstGeom prst="round1Rect">
            <a:avLst>
              <a:gd name="adj" fmla="val 10898"/>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39140" y="776605"/>
            <a:ext cx="1817370" cy="55308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en-US" sz="2000" b="0">
                <a:latin typeface="微软雅黑" panose="020B0503020204020204" charset="-122"/>
                <a:ea typeface="微软雅黑" panose="020B0503020204020204" charset="-122"/>
                <a:cs typeface="微软雅黑" panose="020B0503020204020204" charset="-122"/>
              </a:rPr>
              <a:t>       </a:t>
            </a:r>
            <a:endParaRPr lang="zh-CN" sz="2000" b="0">
              <a:latin typeface="微软雅黑" panose="020B0503020204020204" charset="-122"/>
              <a:ea typeface="微软雅黑" panose="020B0503020204020204" charset="-122"/>
              <a:cs typeface="微软雅黑" panose="020B0503020204020204" charset="-122"/>
            </a:endParaRPr>
          </a:p>
        </p:txBody>
      </p:sp>
      <p:sp>
        <p:nvSpPr>
          <p:cNvPr id="6" name="标题 5"/>
          <p:cNvSpPr>
            <a:spLocks noGrp="1"/>
          </p:cNvSpPr>
          <p:nvPr>
            <p:ph type="ctrTitle"/>
          </p:nvPr>
        </p:nvSpPr>
        <p:spPr>
          <a:xfrm>
            <a:off x="827405" y="116205"/>
            <a:ext cx="3818890" cy="549275"/>
          </a:xfrm>
        </p:spPr>
        <p:txBody>
          <a:bodyPr>
            <a:normAutofit/>
          </a:bodyPr>
          <a:lstStyle/>
          <a:p>
            <a:pPr algn="l"/>
            <a:r>
              <a:rPr lang="zh-CN" altLang="en-US" sz="2700" b="1" dirty="0">
                <a:solidFill>
                  <a:srgbClr val="936419"/>
                </a:solidFill>
                <a:latin typeface="微软雅黑" panose="020B0503020204020204" charset="-122"/>
                <a:ea typeface="微软雅黑" panose="020B0503020204020204" charset="-122"/>
                <a:cs typeface="+mn-cs"/>
                <a:sym typeface="+mn-ea"/>
              </a:rPr>
              <a:t>证券数字化转型</a:t>
            </a:r>
            <a:endParaRPr lang="zh-CN" altLang="en-US" sz="2700" b="1" dirty="0">
              <a:solidFill>
                <a:srgbClr val="936419"/>
              </a:solidFill>
              <a:latin typeface="微软雅黑" panose="020B0503020204020204" charset="-122"/>
              <a:ea typeface="微软雅黑" panose="020B0503020204020204" charset="-122"/>
              <a:cs typeface="+mn-cs"/>
            </a:endParaRPr>
          </a:p>
        </p:txBody>
      </p:sp>
      <p:sp>
        <p:nvSpPr>
          <p:cNvPr id="8" name="文本框 7"/>
          <p:cNvSpPr txBox="1"/>
          <p:nvPr/>
        </p:nvSpPr>
        <p:spPr>
          <a:xfrm>
            <a:off x="827405" y="1275715"/>
            <a:ext cx="7871460" cy="3511859"/>
          </a:xfrm>
          <a:prstGeom prst="rect">
            <a:avLst/>
          </a:prstGeom>
          <a:noFill/>
        </p:spPr>
        <p:txBody>
          <a:bodyPr wrap="square" rtlCol="0" anchor="t">
            <a:spAutoFit/>
          </a:bodyPr>
          <a:lstStyle/>
          <a:p>
            <a:pPr>
              <a:lnSpc>
                <a:spcPct val="150000"/>
              </a:lnSpc>
            </a:pPr>
            <a:r>
              <a:rPr lang="zh-CN" altLang="zh-CN" sz="2000" b="1" dirty="0">
                <a:solidFill>
                  <a:schemeClr val="accent6"/>
                </a:solidFill>
                <a:latin typeface="微软雅黑" panose="020B0503020204020204" charset="-122"/>
                <a:ea typeface="微软雅黑" panose="020B0503020204020204" charset="-122"/>
              </a:rPr>
              <a:t>证券业客户关系管理</a:t>
            </a:r>
            <a:r>
              <a:rPr lang="zh-CN" altLang="en-US" sz="2000" b="1" dirty="0">
                <a:solidFill>
                  <a:schemeClr val="accent6"/>
                </a:solidFill>
                <a:latin typeface="微软雅黑" panose="020B0503020204020204" charset="-122"/>
                <a:ea typeface="微软雅黑" panose="020B0503020204020204" charset="-122"/>
                <a:sym typeface="+mn-ea"/>
              </a:rPr>
              <a:t>：</a:t>
            </a:r>
            <a:endParaRPr lang="en-US" altLang="zh-CN" sz="2000" b="1" dirty="0">
              <a:solidFill>
                <a:schemeClr val="accent6"/>
              </a:solidFill>
              <a:latin typeface="微软雅黑" panose="020B0503020204020204" charset="-122"/>
              <a:ea typeface="微软雅黑" panose="020B0503020204020204" charset="-122"/>
              <a:sym typeface="+mn-ea"/>
            </a:endParaRPr>
          </a:p>
          <a:p>
            <a:pPr marL="514350" indent="-514350" algn="l">
              <a:lnSpc>
                <a:spcPct val="150000"/>
              </a:lnSpc>
              <a:buFont typeface="+mj-ea"/>
              <a:buAutoNum type="ea1JpnChsDbPeriod"/>
            </a:pPr>
            <a:r>
              <a:rPr lang="zh-CN" altLang="zh-CN" sz="2000" b="1" dirty="0">
                <a:solidFill>
                  <a:schemeClr val="accent6"/>
                </a:solidFill>
                <a:latin typeface="微软雅黑" panose="020B0503020204020204" charset="-122"/>
                <a:ea typeface="微软雅黑" panose="020B0503020204020204" charset="-122"/>
              </a:rPr>
              <a:t>证券业客户关系管理的概念</a:t>
            </a:r>
            <a:endParaRPr lang="en-US" altLang="zh-CN" sz="2000" b="1" dirty="0">
              <a:solidFill>
                <a:schemeClr val="accent6"/>
              </a:solidFill>
              <a:latin typeface="微软雅黑" panose="020B0503020204020204" charset="-122"/>
              <a:ea typeface="微软雅黑" panose="020B0503020204020204" charset="-122"/>
            </a:endParaRPr>
          </a:p>
          <a:p>
            <a:pPr marL="514350" indent="-514350" algn="l">
              <a:lnSpc>
                <a:spcPct val="150000"/>
              </a:lnSpc>
              <a:buFont typeface="+mj-ea"/>
              <a:buAutoNum type="ea1JpnChsDbPeriod"/>
            </a:pPr>
            <a:r>
              <a:rPr lang="zh-CN" altLang="zh-CN" sz="2000" b="1" dirty="0">
                <a:solidFill>
                  <a:schemeClr val="accent6"/>
                </a:solidFill>
                <a:latin typeface="微软雅黑" panose="020B0503020204020204" charset="-122"/>
                <a:ea typeface="微软雅黑" panose="020B0503020204020204" charset="-122"/>
              </a:rPr>
              <a:t>证券业客户关系的作用</a:t>
            </a:r>
            <a:endParaRPr lang="en-US" altLang="zh-CN" sz="2000" b="1" dirty="0">
              <a:solidFill>
                <a:schemeClr val="accent6"/>
              </a:solidFill>
              <a:latin typeface="微软雅黑" panose="020B0503020204020204" charset="-122"/>
              <a:ea typeface="微软雅黑" panose="020B0503020204020204" charset="-122"/>
              <a:sym typeface="+mn-ea"/>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提高客户忠诚度。</a:t>
            </a:r>
            <a:endPar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促进业务发展。</a:t>
            </a:r>
            <a:endPar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降低营销成本。</a:t>
            </a:r>
            <a:endPar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提高风险控制能力。</a:t>
            </a:r>
            <a:endParaRPr lang="en-US"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a:p>
            <a:pPr marL="800100" lvl="1" indent="-342900" algn="just">
              <a:lnSpc>
                <a:spcPct val="150000"/>
              </a:lnSpc>
              <a:buFont typeface="+mj-lt"/>
              <a:buAutoNum type="arabicPeriod"/>
            </a:pPr>
            <a:r>
              <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rPr>
              <a:t>提高公司声誉和品牌形象</a:t>
            </a:r>
            <a:endParaRPr lang="zh-CN" altLang="zh-CN" kern="100" spc="5" dirty="0">
              <a:solidFill>
                <a:srgbClr val="000000"/>
              </a:solidFill>
              <a:latin typeface="Calibri" panose="020F0502020204030204" pitchFamily="34" charset="0"/>
              <a:ea typeface="微软雅黑" panose="020B0503020204020204" charset="-122"/>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ISPRING_RESOURCE_PATHS_HASH_2" val="604b33db82748a16e951dcaecf34dec11d7d14a"/>
  <p:tag name="KSO_WPP_MARK_KEY" val="ff3b45bd-14e9-442e-95a8-29c75db7df00"/>
  <p:tag name="COMMONDATA" val="eyJoZGlkIjoiODkzNGY3OGY2ZjU1OTYxM2ZiYjU0NDY0M2Q1MjQzNTAifQ=="/>
  <p:tag name="commondata" val="eyJoZGlkIjoiYjBiNTZkZGNhYzk1M2RkZjg5NTAxMzk3MTQ4MDg5OTQifQ=="/>
</p:tagLst>
</file>

<file path=ppt/theme/theme1.xml><?xml version="1.0" encoding="utf-8"?>
<a:theme xmlns:a="http://schemas.openxmlformats.org/drawingml/2006/main" name="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8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9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4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5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6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7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38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9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40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2959</Words>
  <Application>WPS 演示</Application>
  <PresentationFormat>全屏显示(16:9)</PresentationFormat>
  <Paragraphs>456</Paragraphs>
  <Slides>52</Slides>
  <Notes>4</Notes>
  <HiddenSlides>0</HiddenSlides>
  <MMClips>0</MMClips>
  <ScaleCrop>false</ScaleCrop>
  <HeadingPairs>
    <vt:vector size="6" baseType="variant">
      <vt:variant>
        <vt:lpstr>已用的字体</vt:lpstr>
      </vt:variant>
      <vt:variant>
        <vt:i4>12</vt:i4>
      </vt:variant>
      <vt:variant>
        <vt:lpstr>主题</vt:lpstr>
      </vt:variant>
      <vt:variant>
        <vt:i4>41</vt:i4>
      </vt:variant>
      <vt:variant>
        <vt:lpstr>幻灯片标题</vt:lpstr>
      </vt:variant>
      <vt:variant>
        <vt:i4>52</vt:i4>
      </vt:variant>
    </vt:vector>
  </HeadingPairs>
  <TitlesOfParts>
    <vt:vector size="105" baseType="lpstr">
      <vt:lpstr>Arial</vt:lpstr>
      <vt:lpstr>宋体</vt:lpstr>
      <vt:lpstr>Wingdings</vt:lpstr>
      <vt:lpstr>Arial</vt:lpstr>
      <vt:lpstr>微软雅黑</vt:lpstr>
      <vt:lpstr>Wingdings</vt:lpstr>
      <vt:lpstr>Calibri</vt:lpstr>
      <vt:lpstr>Times New Roman</vt:lpstr>
      <vt:lpstr>Arial Unicode MS</vt:lpstr>
      <vt:lpstr>Cambria Math</vt:lpstr>
      <vt:lpstr>仿宋_GB2312</vt:lpstr>
      <vt:lpstr>仿宋</vt: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15_Office 主题</vt:lpstr>
      <vt:lpstr>16_Office 主题</vt:lpstr>
      <vt:lpstr>17_Office 主题</vt:lpstr>
      <vt:lpstr>18_Office 主题</vt:lpstr>
      <vt:lpstr>19_Office 主题</vt:lpstr>
      <vt:lpstr>20_Office 主题</vt:lpstr>
      <vt:lpstr>21_Office 主题</vt:lpstr>
      <vt:lpstr>22_Office 主题</vt:lpstr>
      <vt:lpstr>23_Office 主题</vt:lpstr>
      <vt:lpstr>24_Office 主题</vt:lpstr>
      <vt:lpstr>25_Office 主题</vt:lpstr>
      <vt:lpstr>26_Office 主题</vt:lpstr>
      <vt:lpstr>27_Office 主题</vt:lpstr>
      <vt:lpstr>28_Office 主题</vt:lpstr>
      <vt:lpstr>29_Office 主题</vt:lpstr>
      <vt:lpstr>30_Office 主题</vt:lpstr>
      <vt:lpstr>31_Office 主题</vt:lpstr>
      <vt:lpstr>32_Office 主题</vt:lpstr>
      <vt:lpstr>33_Office 主题</vt:lpstr>
      <vt:lpstr>34_Office 主题</vt:lpstr>
      <vt:lpstr>35_Office 主题</vt:lpstr>
      <vt:lpstr>36_Office 主题</vt:lpstr>
      <vt:lpstr>37_Office 主题</vt:lpstr>
      <vt:lpstr>38_Office 主题</vt:lpstr>
      <vt:lpstr>39_Office 主题</vt:lpstr>
      <vt:lpstr>40_Office 主题</vt:lpstr>
      <vt:lpstr>PowerPoint 演示文稿</vt:lpstr>
      <vt:lpstr>PowerPoint 演示文稿</vt:lpstr>
      <vt:lpstr>PowerPoint 演示文稿</vt:lpstr>
      <vt:lpstr>大数据赋能信贷业务</vt:lpstr>
      <vt:lpstr>证券数字化转型</vt:lpstr>
      <vt:lpstr>证券数字化转型</vt:lpstr>
      <vt:lpstr>证券数字化转型</vt:lpstr>
      <vt:lpstr>证券数字化转型</vt:lpstr>
      <vt:lpstr>证券数字化转型</vt:lpstr>
      <vt:lpstr>证券数字化转型</vt:lpstr>
      <vt:lpstr>证券数字化转型</vt:lpstr>
      <vt:lpstr>PowerPoint 演示文稿</vt:lpstr>
      <vt:lpstr>PowerPoint 演示文稿</vt:lpstr>
      <vt:lpstr>PowerPoint 演示文稿</vt:lpstr>
      <vt:lpstr>PowerPoint 演示文稿</vt:lpstr>
      <vt:lpstr>量化金融</vt:lpstr>
      <vt:lpstr>量化金融</vt:lpstr>
      <vt:lpstr>PowerPoint 演示文稿</vt:lpstr>
      <vt:lpstr>量化金融</vt:lpstr>
      <vt:lpstr>量化金融</vt:lpstr>
      <vt:lpstr>量化金融</vt:lpstr>
      <vt:lpstr>PowerPoint 演示文稿</vt:lpstr>
      <vt:lpstr>量化金融</vt:lpstr>
      <vt:lpstr>量化金融</vt:lpstr>
      <vt:lpstr>PowerPoint 演示文稿</vt:lpstr>
      <vt:lpstr>PowerPoint 演示文稿</vt:lpstr>
      <vt:lpstr>PowerPoint 演示文稿</vt:lpstr>
      <vt:lpstr>PowerPoint 演示文稿</vt:lpstr>
      <vt:lpstr>多因子策略</vt:lpstr>
      <vt:lpstr>多因子策略</vt:lpstr>
      <vt:lpstr>多因子策略</vt:lpstr>
      <vt:lpstr>多因子策略</vt:lpstr>
      <vt:lpstr>多因子策略</vt:lpstr>
      <vt:lpstr>多因子策略</vt:lpstr>
      <vt:lpstr>多因子策略</vt:lpstr>
      <vt:lpstr>多因子实战</vt:lpstr>
      <vt:lpstr>多因子实战</vt:lpstr>
      <vt:lpstr>多因子实战</vt:lpstr>
      <vt:lpstr>多因子实战</vt:lpstr>
      <vt:lpstr>多因子实战</vt:lpstr>
      <vt:lpstr>多因子实战</vt:lpstr>
      <vt:lpstr>多因子实战</vt:lpstr>
      <vt:lpstr>PowerPoint 演示文稿</vt:lpstr>
      <vt:lpstr>PowerPoint 演示文稿</vt:lpstr>
      <vt:lpstr>PowerPoint 演示文稿</vt:lpstr>
      <vt:lpstr>任务五 量化投资者情绪分析</vt:lpstr>
      <vt:lpstr>任务五 量化投资者情绪分析</vt:lpstr>
      <vt:lpstr>任务五 量化投资者情绪分析</vt:lpstr>
      <vt:lpstr>任务五 量化投资者情绪分析</vt:lpstr>
      <vt:lpstr>任务五 量化投资者情绪分析</vt:lpstr>
      <vt:lpstr>任务五 量化投资者情绪分析</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r</cp:lastModifiedBy>
  <cp:revision>684</cp:revision>
  <dcterms:created xsi:type="dcterms:W3CDTF">2017-08-18T02:25:00Z</dcterms:created>
  <dcterms:modified xsi:type="dcterms:W3CDTF">2024-02-05T10:55:29Z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F37454F188594CA2BC6E80934BF18AF0_13</vt:lpwstr>
  </property>
  <property fmtid="{D5CDD505-2E9C-101B-9397-08002B2CF9AE}" pid="3" name="KSOProductBuildVer">
    <vt:lpwstr>2052-12.1.0.16250</vt:lpwstr>
  </property>
</Properties>
</file>